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5" r:id="rId3"/>
    <p:sldId id="270" r:id="rId4"/>
    <p:sldId id="277" r:id="rId5"/>
    <p:sldId id="271" r:id="rId6"/>
    <p:sldId id="272" r:id="rId7"/>
    <p:sldId id="278" r:id="rId8"/>
    <p:sldId id="281" r:id="rId9"/>
    <p:sldId id="273" r:id="rId10"/>
    <p:sldId id="274" r:id="rId11"/>
    <p:sldId id="258" r:id="rId12"/>
    <p:sldId id="259" r:id="rId13"/>
    <p:sldId id="260" r:id="rId14"/>
    <p:sldId id="257" r:id="rId15"/>
    <p:sldId id="262" r:id="rId16"/>
    <p:sldId id="263" r:id="rId17"/>
    <p:sldId id="264" r:id="rId18"/>
    <p:sldId id="265" r:id="rId19"/>
    <p:sldId id="269" r:id="rId20"/>
    <p:sldId id="266" r:id="rId21"/>
    <p:sldId id="267" r:id="rId22"/>
    <p:sldId id="26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A56C9-0942-4596-8995-DC91E6C4E135}" type="datetimeFigureOut">
              <a:rPr lang="en-US" smtClean="0"/>
              <a:pPr/>
              <a:t>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A24A0-D7B7-4ACB-BA7B-67494775CD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IN" dirty="0" smtClean="0"/>
              <a:t>There are five major questions for embryologists who study morphogenesis:</a:t>
            </a:r>
          </a:p>
          <a:p>
            <a:r>
              <a:rPr lang="en-IN" dirty="0" smtClean="0"/>
              <a:t>1.</a:t>
            </a:r>
            <a:r>
              <a:rPr lang="en-IN" b="1" dirty="0" smtClean="0"/>
              <a:t>How are tissues formed from populations of cells?</a:t>
            </a:r>
            <a:r>
              <a:rPr lang="en-IN" dirty="0" smtClean="0"/>
              <a:t> For example, how do neural retina cells stick to other neural retina cells and not become integrated into the pigmented retina or iris cells next to them? How are the various cell types within the retina (the three distinct layers of photoreceptors, bipolar neurons, and ganglion cells) arranged so that the retina is functional?</a:t>
            </a:r>
          </a:p>
          <a:p>
            <a:r>
              <a:rPr lang="en-IN" dirty="0" smtClean="0"/>
              <a:t>2.</a:t>
            </a:r>
            <a:r>
              <a:rPr lang="en-IN" b="1" dirty="0" smtClean="0"/>
              <a:t>How are organs constructed from tissues?</a:t>
            </a:r>
            <a:r>
              <a:rPr lang="en-IN" dirty="0" smtClean="0"/>
              <a:t> The retina of the eye forms at a precise distance behind the cornea and the lens. The retina would be useless if it developed behind a bone or in the middle of the kidney. Moreover, neurons from the retina must enter the brain to innervate the regions of the brain cortex that </a:t>
            </a:r>
            <a:r>
              <a:rPr lang="en-IN" dirty="0" err="1" smtClean="0"/>
              <a:t>analyze</a:t>
            </a:r>
            <a:r>
              <a:rPr lang="en-IN" dirty="0" smtClean="0"/>
              <a:t> visual information. All these connections must be precisely ordered.</a:t>
            </a:r>
          </a:p>
          <a:p>
            <a:r>
              <a:rPr lang="en-IN" dirty="0" smtClean="0"/>
              <a:t>3.</a:t>
            </a:r>
            <a:r>
              <a:rPr lang="en-IN" b="1" dirty="0" smtClean="0"/>
              <a:t>How do organs form in particular locations, and how do migrating cells reach their destinations?</a:t>
            </a:r>
            <a:r>
              <a:rPr lang="en-IN" dirty="0" smtClean="0"/>
              <a:t> Eyes develop only in the head and nowhere else. What stops an eye from forming in some other area of the body? Some cells—for instance, the precursors of our pigment cells, germ cells, and blood cells—must travel long distances to reach their final destinations. How are cells instructed to travel along certain routes in our embryonic bodies, and how are they told to stop once they have reached their appropriate destinations?</a:t>
            </a:r>
          </a:p>
          <a:p>
            <a:r>
              <a:rPr lang="en-IN" dirty="0" smtClean="0"/>
              <a:t>4.</a:t>
            </a:r>
            <a:r>
              <a:rPr lang="en-IN" b="1" dirty="0" smtClean="0"/>
              <a:t>How do organs and their cells grow, and how is their growth coordinated throughout development?</a:t>
            </a:r>
            <a:r>
              <a:rPr lang="en-IN" dirty="0" smtClean="0"/>
              <a:t> The cells of all the tissues in the eye must grow in a coordinated fashion if one is to see. Some cells, including most neurons, do not divide after birth. In contrast, the intestine is constantly shedding cells, and new intestinal cells are regenerated each day. The mitotic rate of this tissue must be carefully regulated. If the intestine generated more cells than it sloughed off, it could produce tumorous outgrowths. If it produced fewer cells than it sloughed off, it would soon become </a:t>
            </a:r>
            <a:r>
              <a:rPr lang="en-IN" dirty="0" err="1" smtClean="0"/>
              <a:t>nonfunctional</a:t>
            </a:r>
            <a:r>
              <a:rPr lang="en-IN" dirty="0" smtClean="0"/>
              <a:t>. What controls the rate of mitosis in the intestine?</a:t>
            </a:r>
          </a:p>
          <a:p>
            <a:r>
              <a:rPr lang="en-IN" dirty="0" smtClean="0"/>
              <a:t>5.</a:t>
            </a:r>
            <a:r>
              <a:rPr lang="en-IN" b="1" dirty="0" smtClean="0"/>
              <a:t>How do organs achieve polarity?</a:t>
            </a:r>
            <a:r>
              <a:rPr lang="en-IN" dirty="0" smtClean="0"/>
              <a:t> If one were to look at a cross section of the fingers, one would see a certain organized collection of tissues—bone, cartilage, muscle, fat, dermis, epidermis, blood, and neurons. Looking at a cross section of the forearm, one would find the same collection of tissues. But they are arranged very differently in different parts of the arm. How is it that the same cell types can be arranged in different ways in different parts of the same structure?</a:t>
            </a:r>
          </a:p>
          <a:p>
            <a:endParaRPr lang="en-IN" dirty="0"/>
          </a:p>
        </p:txBody>
      </p:sp>
      <p:sp>
        <p:nvSpPr>
          <p:cNvPr id="4" name="Slide Number Placeholder 3"/>
          <p:cNvSpPr>
            <a:spLocks noGrp="1"/>
          </p:cNvSpPr>
          <p:nvPr>
            <p:ph type="sldNum" sz="quarter" idx="10"/>
          </p:nvPr>
        </p:nvSpPr>
        <p:spPr/>
        <p:txBody>
          <a:bodyPr/>
          <a:lstStyle/>
          <a:p>
            <a:fld id="{EE1A24A0-D7B7-4ACB-BA7B-67494775CD69}" type="slidenum">
              <a:rPr lang="en-US" smtClean="0"/>
              <a:pPr/>
              <a:t>4</a:t>
            </a:fld>
            <a:endParaRPr lang="en-US"/>
          </a:p>
        </p:txBody>
      </p:sp>
    </p:spTree>
    <p:extLst>
      <p:ext uri="{BB962C8B-B14F-4D97-AF65-F5344CB8AC3E}">
        <p14:creationId xmlns:p14="http://schemas.microsoft.com/office/powerpoint/2010/main" val="175261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6858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E1A24A0-D7B7-4ACB-BA7B-67494775CD69}" type="slidenum">
              <a:rPr lang="en-US" smtClean="0"/>
              <a:pPr/>
              <a:t>6</a:t>
            </a:fld>
            <a:endParaRPr lang="en-US"/>
          </a:p>
        </p:txBody>
      </p:sp>
    </p:spTree>
    <p:extLst>
      <p:ext uri="{BB962C8B-B14F-4D97-AF65-F5344CB8AC3E}">
        <p14:creationId xmlns:p14="http://schemas.microsoft.com/office/powerpoint/2010/main" val="227724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r>
              <a:rPr lang="en-US" dirty="0" smtClean="0"/>
              <a:t>Generalized model of </a:t>
            </a:r>
            <a:r>
              <a:rPr lang="en-US" i="1" dirty="0" smtClean="0"/>
              <a:t>Drosophila</a:t>
            </a:r>
            <a:r>
              <a:rPr lang="en-US" dirty="0" smtClean="0"/>
              <a:t> anterior-posterior pattern formation. (A) The pattern is established by maternal effect genes that form gradients and regions of morphogenetic proteins. These morphogenetic determinants create a gradient of Hunchback protein that differentially activates the gap genes, which define broad territories of the embryo. The gap genes enable the expression of the pair-rule genes, each of which divides the embryo into regions about two segments wide. The segment polarity genes then divide the embryo into segment-sized units along the anterior-posterior axis. Together, the actions of these genes define the spatial domains of the homeotic genes that define the identities of each of the segments. In this way, periodicity is generated from </a:t>
            </a:r>
            <a:r>
              <a:rPr lang="en-US" dirty="0" err="1" smtClean="0"/>
              <a:t>nonperiodicity</a:t>
            </a:r>
            <a:r>
              <a:rPr lang="en-US" dirty="0" smtClean="0"/>
              <a:t>, and each segment is given a unique identity. (B) Maternal effect genes. The anterior axis is specified by the gradient of </a:t>
            </a:r>
            <a:r>
              <a:rPr lang="en-US" dirty="0" err="1" smtClean="0"/>
              <a:t>Bicoid</a:t>
            </a:r>
            <a:r>
              <a:rPr lang="en-US" dirty="0" smtClean="0"/>
              <a:t> protein (yellow through red). (C) Gap gene protein expression and overlap. The domain of Hunchback protein (orange) and the domain of </a:t>
            </a:r>
            <a:r>
              <a:rPr lang="en-US" dirty="0" err="1" smtClean="0"/>
              <a:t>Krüppel</a:t>
            </a:r>
            <a:r>
              <a:rPr lang="en-US" dirty="0" smtClean="0"/>
              <a:t> protein (green) overlap to form a region containing both transcription factors (yellow). (D) Products of the </a:t>
            </a:r>
            <a:r>
              <a:rPr lang="en-US" i="1" dirty="0" err="1" smtClean="0"/>
              <a:t>fushi</a:t>
            </a:r>
            <a:r>
              <a:rPr lang="en-US" i="1" dirty="0" smtClean="0"/>
              <a:t> </a:t>
            </a:r>
            <a:r>
              <a:rPr lang="en-US" i="1" dirty="0" err="1" smtClean="0"/>
              <a:t>tarazu</a:t>
            </a:r>
            <a:r>
              <a:rPr lang="en-US" dirty="0" smtClean="0"/>
              <a:t> pair-rule gene form seven bands across the embryo. (E) Products of the segment polarity gene </a:t>
            </a:r>
            <a:r>
              <a:rPr lang="en-US" i="1" dirty="0" smtClean="0"/>
              <a:t>engrailed,</a:t>
            </a:r>
            <a:r>
              <a:rPr lang="en-US" dirty="0" smtClean="0"/>
              <a:t> seen here at the extended germ band stage. (B courtesy of C. </a:t>
            </a:r>
            <a:r>
              <a:rPr lang="en-US" dirty="0" err="1" smtClean="0"/>
              <a:t>Nüsslein-Vollhard</a:t>
            </a:r>
            <a:r>
              <a:rPr lang="en-US" dirty="0" smtClean="0"/>
              <a:t>; C courtesy of C. </a:t>
            </a:r>
            <a:r>
              <a:rPr lang="en-US" dirty="0" err="1" smtClean="0"/>
              <a:t>Rushlow</a:t>
            </a:r>
            <a:r>
              <a:rPr lang="en-US" dirty="0" smtClean="0"/>
              <a:t> and M. Levine; D courtesy of T. Karr; E courtesy of S. Carroll and S. Paddock.)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329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3E962-F7E0-4B4C-ABE7-17F7E36F4631}"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48995-9B3C-402F-8DB4-CC792483E7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3E962-F7E0-4B4C-ABE7-17F7E36F4631}"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48995-9B3C-402F-8DB4-CC792483E7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3E962-F7E0-4B4C-ABE7-17F7E36F4631}"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48995-9B3C-402F-8DB4-CC792483E7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3E962-F7E0-4B4C-ABE7-17F7E36F4631}"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48995-9B3C-402F-8DB4-CC792483E7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73E962-F7E0-4B4C-ABE7-17F7E36F4631}"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48995-9B3C-402F-8DB4-CC792483E7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3E962-F7E0-4B4C-ABE7-17F7E36F4631}"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48995-9B3C-402F-8DB4-CC792483E7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3E962-F7E0-4B4C-ABE7-17F7E36F4631}" type="datetimeFigureOut">
              <a:rPr lang="en-US" smtClean="0"/>
              <a:pPr/>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48995-9B3C-402F-8DB4-CC792483E7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3E962-F7E0-4B4C-ABE7-17F7E36F4631}" type="datetimeFigureOut">
              <a:rPr lang="en-US" smtClean="0"/>
              <a:pPr/>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48995-9B3C-402F-8DB4-CC792483E7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3E962-F7E0-4B4C-ABE7-17F7E36F4631}" type="datetimeFigureOut">
              <a:rPr lang="en-US" smtClean="0"/>
              <a:pPr/>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48995-9B3C-402F-8DB4-CC792483E7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73E962-F7E0-4B4C-ABE7-17F7E36F4631}"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48995-9B3C-402F-8DB4-CC792483E7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73E962-F7E0-4B4C-ABE7-17F7E36F4631}"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48995-9B3C-402F-8DB4-CC792483E7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3E962-F7E0-4B4C-ABE7-17F7E36F4631}" type="datetimeFigureOut">
              <a:rPr lang="en-US" smtClean="0"/>
              <a:pPr/>
              <a:t>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48995-9B3C-402F-8DB4-CC792483E7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Morphogenesis and organogenesis</a:t>
            </a:r>
            <a:endParaRPr lang="en-US" dirty="0"/>
          </a:p>
        </p:txBody>
      </p:sp>
      <p:sp>
        <p:nvSpPr>
          <p:cNvPr id="3" name="Subtitle 2"/>
          <p:cNvSpPr>
            <a:spLocks noGrp="1"/>
          </p:cNvSpPr>
          <p:nvPr>
            <p:ph type="subTitle" idx="1"/>
          </p:nvPr>
        </p:nvSpPr>
        <p:spPr/>
        <p:txBody>
          <a:bodyPr/>
          <a:lstStyle/>
          <a:p>
            <a:r>
              <a:rPr lang="en-US" dirty="0"/>
              <a:t>Morphogenetic determinants and their role in development</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dirty="0" smtClean="0"/>
              <a:t>Morphogenesis could be organised by cells receiving information about their relative positions within the embryo according to such co-ordinates.</a:t>
            </a:r>
            <a:endParaRPr lang="en-IN" sz="2000" dirty="0"/>
          </a:p>
        </p:txBody>
      </p:sp>
      <p:sp>
        <p:nvSpPr>
          <p:cNvPr id="3" name="Content Placeholder 2"/>
          <p:cNvSpPr>
            <a:spLocks noGrp="1"/>
          </p:cNvSpPr>
          <p:nvPr>
            <p:ph idx="1"/>
          </p:nvPr>
        </p:nvSpPr>
        <p:spPr/>
        <p:txBody>
          <a:bodyPr/>
          <a:lstStyle/>
          <a:p>
            <a:r>
              <a:rPr lang="en-IN" dirty="0" smtClean="0"/>
              <a:t>Two possible ways in which cells can receive positional information:</a:t>
            </a:r>
          </a:p>
          <a:p>
            <a:pPr lvl="1"/>
            <a:r>
              <a:rPr lang="en-IN" dirty="0" smtClean="0"/>
              <a:t>1. Localisation of </a:t>
            </a:r>
            <a:r>
              <a:rPr lang="en-IN" dirty="0" err="1" smtClean="0"/>
              <a:t>cytoplasmic</a:t>
            </a:r>
            <a:r>
              <a:rPr lang="en-IN" dirty="0" smtClean="0"/>
              <a:t> determinants </a:t>
            </a:r>
          </a:p>
          <a:p>
            <a:pPr lvl="1"/>
            <a:r>
              <a:rPr lang="en-IN" dirty="0" smtClean="0"/>
              <a:t>2.  Induction</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Rectangle 4"/>
          <p:cNvSpPr>
            <a:spLocks noGrp="1"/>
          </p:cNvSpPr>
          <p:nvPr>
            <p:ph type="title"/>
          </p:nvPr>
        </p:nvSpPr>
        <p:spPr>
          <a:xfrm>
            <a:off x="457200" y="762000"/>
            <a:ext cx="8229600" cy="1143000"/>
          </a:xfrm>
        </p:spPr>
        <p:txBody>
          <a:bodyPr>
            <a:normAutofit/>
          </a:bodyPr>
          <a:lstStyle/>
          <a:p>
            <a:r>
              <a:rPr lang="en-US" sz="2800" b="1" dirty="0" smtClean="0">
                <a:solidFill>
                  <a:srgbClr val="339933"/>
                </a:solidFill>
              </a:rPr>
              <a:t>What’s so great about the fruit fly </a:t>
            </a:r>
            <a:r>
              <a:rPr lang="en-US" sz="2800" b="1" i="1" dirty="0" smtClean="0">
                <a:solidFill>
                  <a:srgbClr val="339933"/>
                </a:solidFill>
              </a:rPr>
              <a:t>Drosophila?</a:t>
            </a:r>
            <a:endParaRPr lang="en-US" sz="2800" b="1" dirty="0" smtClean="0">
              <a:solidFill>
                <a:srgbClr val="339933"/>
              </a:solidFill>
            </a:endParaRPr>
          </a:p>
        </p:txBody>
      </p:sp>
      <p:sp>
        <p:nvSpPr>
          <p:cNvPr id="257026" name="Rectangle 2"/>
          <p:cNvSpPr>
            <a:spLocks noGrp="1" noChangeArrowheads="1"/>
          </p:cNvSpPr>
          <p:nvPr>
            <p:ph type="body" idx="1"/>
          </p:nvPr>
        </p:nvSpPr>
        <p:spPr>
          <a:xfrm>
            <a:off x="381000" y="2362200"/>
            <a:ext cx="8229600" cy="2308324"/>
          </a:xfrm>
          <a:noFill/>
        </p:spPr>
        <p:txBody>
          <a:bodyPr>
            <a:spAutoFit/>
          </a:bodyPr>
          <a:lstStyle/>
          <a:p>
            <a:pPr lvl="1">
              <a:lnSpc>
                <a:spcPct val="90000"/>
              </a:lnSpc>
              <a:buClr>
                <a:srgbClr val="339933"/>
              </a:buClr>
              <a:tabLst>
                <a:tab pos="2743200" algn="l"/>
              </a:tabLst>
            </a:pPr>
            <a:r>
              <a:rPr lang="en-US" sz="2400" dirty="0" smtClean="0">
                <a:solidFill>
                  <a:srgbClr val="000000"/>
                </a:solidFill>
              </a:rPr>
              <a:t>small and easily grown in the laboratory.</a:t>
            </a:r>
          </a:p>
          <a:p>
            <a:pPr lvl="1">
              <a:lnSpc>
                <a:spcPct val="90000"/>
              </a:lnSpc>
              <a:buClr>
                <a:srgbClr val="339933"/>
              </a:buClr>
              <a:tabLst>
                <a:tab pos="2743200" algn="l"/>
              </a:tabLst>
            </a:pPr>
            <a:r>
              <a:rPr lang="en-US" sz="2400" dirty="0" smtClean="0">
                <a:solidFill>
                  <a:srgbClr val="000000"/>
                </a:solidFill>
              </a:rPr>
              <a:t>generation time of only two weeks and produces many offspring.</a:t>
            </a:r>
          </a:p>
          <a:p>
            <a:pPr lvl="1">
              <a:lnSpc>
                <a:spcPct val="90000"/>
              </a:lnSpc>
              <a:buClr>
                <a:srgbClr val="339933"/>
              </a:buClr>
              <a:tabLst>
                <a:tab pos="2743200" algn="l"/>
              </a:tabLst>
            </a:pPr>
            <a:r>
              <a:rPr lang="en-US" sz="2400" dirty="0" smtClean="0">
                <a:solidFill>
                  <a:srgbClr val="000000"/>
                </a:solidFill>
              </a:rPr>
              <a:t>Embryos develop outside the mother’s body.</a:t>
            </a:r>
          </a:p>
          <a:p>
            <a:pPr lvl="1">
              <a:lnSpc>
                <a:spcPct val="90000"/>
              </a:lnSpc>
              <a:buClr>
                <a:srgbClr val="339933"/>
              </a:buClr>
              <a:tabLst>
                <a:tab pos="2743200" algn="l"/>
              </a:tabLst>
            </a:pPr>
            <a:r>
              <a:rPr lang="en-US" sz="2400" dirty="0" smtClean="0">
                <a:solidFill>
                  <a:srgbClr val="000000"/>
                </a:solidFill>
              </a:rPr>
              <a:t>vast amounts of information on its genes and other aspects of its biology.</a:t>
            </a:r>
          </a:p>
        </p:txBody>
      </p:sp>
      <p:sp>
        <p:nvSpPr>
          <p:cNvPr id="257027" name="Rectangle 3"/>
          <p:cNvSpPr>
            <a:spLocks noChangeArrowheads="1"/>
          </p:cNvSpPr>
          <p:nvPr/>
        </p:nvSpPr>
        <p:spPr bwMode="auto">
          <a:xfrm>
            <a:off x="457200" y="6553200"/>
            <a:ext cx="6781800" cy="228600"/>
          </a:xfrm>
          <a:prstGeom prst="rect">
            <a:avLst/>
          </a:prstGeom>
          <a:noFill/>
          <a:ln w="9525">
            <a:noFill/>
            <a:miter lim="800000"/>
            <a:headEnd/>
            <a:tailEnd/>
          </a:ln>
        </p:spPr>
        <p:txBody>
          <a:bodyPr/>
          <a:lstStyle/>
          <a:p>
            <a:pPr eaLnBrk="0" hangingPunct="0"/>
            <a:r>
              <a:rPr lang="en-US" sz="1200">
                <a:latin typeface="Times" pitchFamily="18" charset="0"/>
              </a:rPr>
              <a:t>Copyright © 2002 Pearson Education, Inc., publishing as Benjamin Cummings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p:cNvPicPr>
            <a:picLocks noChangeAspect="1" noChangeArrowheads="1"/>
          </p:cNvPicPr>
          <p:nvPr/>
        </p:nvPicPr>
        <p:blipFill>
          <a:blip r:embed="rId3"/>
          <a:srcRect/>
          <a:stretch>
            <a:fillRect/>
          </a:stretch>
        </p:blipFill>
        <p:spPr bwMode="auto">
          <a:xfrm>
            <a:off x="131763" y="103188"/>
            <a:ext cx="8878887" cy="6656387"/>
          </a:xfrm>
          <a:prstGeom prst="rect">
            <a:avLst/>
          </a:prstGeom>
          <a:noFill/>
          <a:ln w="9525">
            <a:noFill/>
            <a:miter lim="800000"/>
            <a:headEnd/>
            <a:tailEnd/>
          </a:ln>
          <a:effectLst/>
        </p:spPr>
      </p:pic>
      <p:sp>
        <p:nvSpPr>
          <p:cNvPr id="81925" name="Text Box 5"/>
          <p:cNvSpPr txBox="1">
            <a:spLocks noChangeArrowheads="1"/>
          </p:cNvSpPr>
          <p:nvPr/>
        </p:nvSpPr>
        <p:spPr bwMode="auto">
          <a:xfrm>
            <a:off x="1127124" y="115888"/>
            <a:ext cx="7026275" cy="461665"/>
          </a:xfrm>
          <a:prstGeom prst="rect">
            <a:avLst/>
          </a:prstGeom>
          <a:noFill/>
          <a:ln w="9525">
            <a:noFill/>
            <a:miter lim="800000"/>
            <a:headEnd/>
            <a:tailEnd/>
          </a:ln>
          <a:effectLst/>
        </p:spPr>
        <p:txBody>
          <a:bodyPr wrap="square">
            <a:spAutoFit/>
          </a:bodyPr>
          <a:lstStyle/>
          <a:p>
            <a:r>
              <a:rPr lang="en-US" sz="2400" dirty="0" smtClean="0">
                <a:solidFill>
                  <a:srgbClr val="C00000"/>
                </a:solidFill>
              </a:rPr>
              <a:t>Life cycle of </a:t>
            </a:r>
            <a:r>
              <a:rPr lang="en-US" sz="2400" i="1" dirty="0" smtClean="0">
                <a:solidFill>
                  <a:srgbClr val="C00000"/>
                </a:solidFill>
              </a:rPr>
              <a:t>Drosophila </a:t>
            </a:r>
            <a:r>
              <a:rPr lang="en-US" sz="2400" i="1" dirty="0" err="1" smtClean="0">
                <a:solidFill>
                  <a:srgbClr val="C00000"/>
                </a:solidFill>
              </a:rPr>
              <a:t>melanogaster</a:t>
            </a:r>
            <a:endParaRPr lang="en-US" sz="2400" i="1"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srcRect b="3355"/>
          <a:stretch>
            <a:fillRect/>
          </a:stretch>
        </p:blipFill>
        <p:spPr bwMode="auto">
          <a:xfrm>
            <a:off x="4718050" y="0"/>
            <a:ext cx="3949700" cy="6858000"/>
          </a:xfrm>
          <a:prstGeom prst="rect">
            <a:avLst/>
          </a:prstGeom>
          <a:noFill/>
          <a:ln w="9525">
            <a:noFill/>
            <a:miter lim="800000"/>
            <a:headEnd/>
            <a:tailEnd/>
          </a:ln>
        </p:spPr>
      </p:pic>
      <p:sp>
        <p:nvSpPr>
          <p:cNvPr id="9221" name="Text Box 6"/>
          <p:cNvSpPr txBox="1">
            <a:spLocks noChangeArrowheads="1"/>
          </p:cNvSpPr>
          <p:nvPr/>
        </p:nvSpPr>
        <p:spPr bwMode="auto">
          <a:xfrm>
            <a:off x="152400" y="762000"/>
            <a:ext cx="3867150" cy="396875"/>
          </a:xfrm>
          <a:prstGeom prst="rect">
            <a:avLst/>
          </a:prstGeom>
          <a:noFill/>
          <a:ln w="9525">
            <a:noFill/>
            <a:miter lim="800000"/>
            <a:headEnd/>
            <a:tailEnd/>
          </a:ln>
        </p:spPr>
        <p:txBody>
          <a:bodyPr wrap="none">
            <a:spAutoFit/>
          </a:bodyPr>
          <a:lstStyle/>
          <a:p>
            <a:r>
              <a:rPr lang="en-US" sz="2000" b="1">
                <a:solidFill>
                  <a:schemeClr val="accent2"/>
                </a:solidFill>
                <a:latin typeface="Calibri" pitchFamily="34" charset="0"/>
              </a:rPr>
              <a:t>Early Drosophila Development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FF0000"/>
                </a:solidFill>
              </a:rPr>
              <a:t>Anterior-Posterior axis pattern formation in </a:t>
            </a:r>
            <a:r>
              <a:rPr lang="en-US" sz="2800" i="1" dirty="0" smtClean="0">
                <a:solidFill>
                  <a:srgbClr val="FF0000"/>
                </a:solidFill>
              </a:rPr>
              <a:t>Drosophila</a:t>
            </a:r>
            <a:endParaRPr lang="en-US" sz="2800" i="1" dirty="0">
              <a:solidFill>
                <a:srgbClr val="FF0000"/>
              </a:solidFill>
            </a:endParaRPr>
          </a:p>
        </p:txBody>
      </p:sp>
      <p:sp>
        <p:nvSpPr>
          <p:cNvPr id="3" name="Content Placeholder 2"/>
          <p:cNvSpPr>
            <a:spLocks noGrp="1"/>
          </p:cNvSpPr>
          <p:nvPr>
            <p:ph idx="1"/>
          </p:nvPr>
        </p:nvSpPr>
        <p:spPr/>
        <p:txBody>
          <a:bodyPr>
            <a:normAutofit/>
          </a:bodyPr>
          <a:lstStyle/>
          <a:p>
            <a:r>
              <a:rPr lang="en-US" sz="2400" dirty="0" smtClean="0"/>
              <a:t>The A/P axis found to be patterned before the nuclei even begin to function.</a:t>
            </a:r>
          </a:p>
          <a:p>
            <a:r>
              <a:rPr lang="en-US" sz="2400" dirty="0" smtClean="0"/>
              <a:t>The nurse cells of the ovary deposit mRNAs in the developing </a:t>
            </a:r>
            <a:r>
              <a:rPr lang="en-US" sz="2400" dirty="0" err="1" smtClean="0"/>
              <a:t>oocyte</a:t>
            </a:r>
            <a:r>
              <a:rPr lang="en-US" sz="2400" dirty="0" smtClean="0"/>
              <a:t>, and these mRNAs are apportioned to different regions of the cell.</a:t>
            </a:r>
          </a:p>
          <a:p>
            <a:pPr lvl="1"/>
            <a:r>
              <a:rPr lang="en-US" sz="2000" dirty="0" smtClean="0"/>
              <a:t>In particular, four maternal messenger RNAs are critical to the formation of the anterior-posterior axis:</a:t>
            </a:r>
          </a:p>
          <a:p>
            <a:pPr lvl="2"/>
            <a:r>
              <a:rPr lang="en-US" sz="1600" b="1" i="1" dirty="0" err="1" smtClean="0"/>
              <a:t>bicoid</a:t>
            </a:r>
            <a:r>
              <a:rPr lang="en-US" sz="1600" dirty="0" smtClean="0"/>
              <a:t> and </a:t>
            </a:r>
            <a:r>
              <a:rPr lang="en-US" sz="1600" b="1" i="1" dirty="0" smtClean="0"/>
              <a:t>hunchback</a:t>
            </a:r>
            <a:r>
              <a:rPr lang="en-US" sz="1600" dirty="0" smtClean="0"/>
              <a:t> mRNAs, whose protein products are critical for head and thorax formation</a:t>
            </a:r>
          </a:p>
          <a:p>
            <a:pPr lvl="2"/>
            <a:r>
              <a:rPr lang="en-US" sz="1600" b="1" i="1" dirty="0" err="1" smtClean="0"/>
              <a:t>nanos</a:t>
            </a:r>
            <a:r>
              <a:rPr lang="en-US" sz="1600" dirty="0" smtClean="0"/>
              <a:t> and </a:t>
            </a:r>
            <a:r>
              <a:rPr lang="en-US" sz="1600" b="1" i="1" dirty="0" smtClean="0"/>
              <a:t>caudal</a:t>
            </a:r>
            <a:r>
              <a:rPr lang="en-US" sz="1600" dirty="0" smtClean="0"/>
              <a:t> mRNAs, whose protein products are critical for the formation of the abdominal segments</a:t>
            </a:r>
          </a:p>
          <a:p>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normAutofit/>
          </a:bodyPr>
          <a:lstStyle/>
          <a:p>
            <a:pPr algn="l"/>
            <a:r>
              <a:rPr lang="en-US" sz="2400" b="1" dirty="0" smtClean="0">
                <a:solidFill>
                  <a:srgbClr val="C00000"/>
                </a:solidFill>
              </a:rPr>
              <a:t>Anterior-Posterior axis pattern formation in </a:t>
            </a:r>
            <a:r>
              <a:rPr lang="en-US" sz="2400" b="1" i="1" dirty="0" smtClean="0">
                <a:solidFill>
                  <a:srgbClr val="C00000"/>
                </a:solidFill>
              </a:rPr>
              <a:t>Drosophila</a:t>
            </a:r>
            <a:endParaRPr lang="en-US" sz="2400" b="1" dirty="0" smtClean="0">
              <a:solidFill>
                <a:srgbClr val="C00000"/>
              </a:solidFill>
            </a:endParaRPr>
          </a:p>
        </p:txBody>
      </p:sp>
      <p:sp>
        <p:nvSpPr>
          <p:cNvPr id="12291" name="Rectangle 3"/>
          <p:cNvSpPr>
            <a:spLocks noChangeArrowheads="1"/>
          </p:cNvSpPr>
          <p:nvPr/>
        </p:nvSpPr>
        <p:spPr bwMode="auto">
          <a:xfrm>
            <a:off x="228600" y="1371600"/>
            <a:ext cx="8305800" cy="4647426"/>
          </a:xfrm>
          <a:prstGeom prst="rect">
            <a:avLst/>
          </a:prstGeom>
          <a:noFill/>
          <a:ln w="9525">
            <a:noFill/>
            <a:miter lim="800000"/>
            <a:headEnd/>
            <a:tailEnd/>
          </a:ln>
        </p:spPr>
        <p:txBody>
          <a:bodyPr>
            <a:spAutoFit/>
          </a:bodyPr>
          <a:lstStyle/>
          <a:p>
            <a:r>
              <a:rPr lang="en-US" sz="2800" dirty="0" smtClean="0">
                <a:solidFill>
                  <a:srgbClr val="C00000"/>
                </a:solidFill>
              </a:rPr>
              <a:t>Maternal genes: </a:t>
            </a:r>
          </a:p>
          <a:p>
            <a:endParaRPr lang="en-US" sz="2800" dirty="0" smtClean="0"/>
          </a:p>
          <a:p>
            <a:r>
              <a:rPr lang="en-US" sz="2000" dirty="0" smtClean="0"/>
              <a:t>• Maternal </a:t>
            </a:r>
            <a:r>
              <a:rPr lang="en-US" sz="2000" dirty="0"/>
              <a:t>genes establish the body axes.</a:t>
            </a:r>
          </a:p>
          <a:p>
            <a:endParaRPr lang="en-US" sz="2000" dirty="0"/>
          </a:p>
          <a:p>
            <a:r>
              <a:rPr lang="en-US" sz="2000" dirty="0"/>
              <a:t>• Maternal gene products, mRNAs and proteins are </a:t>
            </a:r>
            <a:endParaRPr lang="en-US" sz="2000" dirty="0" smtClean="0"/>
          </a:p>
          <a:p>
            <a:r>
              <a:rPr lang="en-US" sz="2000" dirty="0" smtClean="0"/>
              <a:t>   expressed in </a:t>
            </a:r>
            <a:r>
              <a:rPr lang="en-US" sz="2000" dirty="0"/>
              <a:t>the ovary.</a:t>
            </a:r>
          </a:p>
          <a:p>
            <a:endParaRPr lang="en-US" sz="2000" dirty="0"/>
          </a:p>
          <a:p>
            <a:r>
              <a:rPr lang="en-US" sz="2000" dirty="0"/>
              <a:t>• Zygotic genes are expressed by the embryo.</a:t>
            </a:r>
          </a:p>
          <a:p>
            <a:endParaRPr lang="en-US" sz="2000" dirty="0"/>
          </a:p>
          <a:p>
            <a:r>
              <a:rPr lang="en-US" sz="2000" dirty="0" smtClean="0"/>
              <a:t>• </a:t>
            </a:r>
            <a:r>
              <a:rPr lang="en-US" sz="2000" dirty="0"/>
              <a:t>Zygotic genes respond to maternal gene expression.</a:t>
            </a:r>
          </a:p>
          <a:p>
            <a:endParaRPr lang="en-US" sz="2000" dirty="0"/>
          </a:p>
          <a:p>
            <a:r>
              <a:rPr lang="en-US" sz="2000" dirty="0"/>
              <a:t>• First broad regions are established, then smaller domains</a:t>
            </a:r>
          </a:p>
          <a:p>
            <a:r>
              <a:rPr lang="en-US" sz="2000" dirty="0"/>
              <a:t>  (with a unique set of zygotic gene activities) in a hierarchy </a:t>
            </a:r>
            <a:endParaRPr lang="en-US" sz="2000" dirty="0" smtClean="0"/>
          </a:p>
          <a:p>
            <a:r>
              <a:rPr lang="en-US" sz="2000" dirty="0" smtClean="0"/>
              <a:t>  of gene </a:t>
            </a:r>
            <a:r>
              <a:rPr lang="en-US" sz="2000" dirty="0"/>
              <a:t>activity.</a:t>
            </a:r>
          </a:p>
        </p:txBody>
      </p:sp>
      <p:pic>
        <p:nvPicPr>
          <p:cNvPr id="4" name="Picture 2" descr="maternal genes"/>
          <p:cNvPicPr>
            <a:picLocks noChangeAspect="1" noChangeArrowheads="1"/>
          </p:cNvPicPr>
          <p:nvPr/>
        </p:nvPicPr>
        <p:blipFill>
          <a:blip r:embed="rId3"/>
          <a:srcRect/>
          <a:stretch>
            <a:fillRect/>
          </a:stretch>
        </p:blipFill>
        <p:spPr bwMode="auto">
          <a:xfrm>
            <a:off x="6553201" y="1523999"/>
            <a:ext cx="2590800" cy="4921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hangingPunct="1"/>
            <a:r>
              <a:rPr lang="en-US" sz="3200" i="1" smtClean="0"/>
              <a:t>Drosophila </a:t>
            </a:r>
            <a:r>
              <a:rPr lang="en-US" sz="3200" smtClean="0"/>
              <a:t>development: maternal genes</a:t>
            </a:r>
            <a:br>
              <a:rPr lang="en-US" sz="3200" smtClean="0"/>
            </a:br>
            <a:endParaRPr lang="en-US" sz="3200" smtClean="0"/>
          </a:p>
        </p:txBody>
      </p:sp>
      <p:sp>
        <p:nvSpPr>
          <p:cNvPr id="13315" name="Rectangle 3"/>
          <p:cNvSpPr>
            <a:spLocks noGrp="1"/>
          </p:cNvSpPr>
          <p:nvPr>
            <p:ph sz="half" idx="1"/>
          </p:nvPr>
        </p:nvSpPr>
        <p:spPr/>
        <p:txBody>
          <a:bodyPr>
            <a:normAutofit/>
          </a:bodyPr>
          <a:lstStyle/>
          <a:p>
            <a:pPr eaLnBrk="1" hangingPunct="1">
              <a:lnSpc>
                <a:spcPct val="80000"/>
              </a:lnSpc>
            </a:pPr>
            <a:r>
              <a:rPr lang="en-US" sz="1800" i="1" dirty="0" err="1" smtClean="0">
                <a:solidFill>
                  <a:schemeClr val="hlink"/>
                </a:solidFill>
              </a:rPr>
              <a:t>bicoid</a:t>
            </a:r>
            <a:r>
              <a:rPr lang="en-US" sz="1800" dirty="0" smtClean="0"/>
              <a:t> is sequestered in the </a:t>
            </a:r>
            <a:r>
              <a:rPr lang="en-US" sz="1800" dirty="0" err="1" smtClean="0"/>
              <a:t>oocyte</a:t>
            </a:r>
            <a:r>
              <a:rPr lang="en-US" sz="1800" dirty="0" smtClean="0"/>
              <a:t> during </a:t>
            </a:r>
            <a:r>
              <a:rPr lang="en-US" sz="1800" dirty="0" err="1" smtClean="0"/>
              <a:t>oogenesis</a:t>
            </a:r>
            <a:r>
              <a:rPr lang="en-US" sz="1800" dirty="0" smtClean="0"/>
              <a:t>.</a:t>
            </a:r>
          </a:p>
          <a:p>
            <a:pPr eaLnBrk="1" hangingPunct="1">
              <a:lnSpc>
                <a:spcPct val="80000"/>
              </a:lnSpc>
            </a:pPr>
            <a:endParaRPr lang="en-US" sz="1800" dirty="0" smtClean="0"/>
          </a:p>
          <a:p>
            <a:pPr eaLnBrk="1" hangingPunct="1">
              <a:lnSpc>
                <a:spcPct val="80000"/>
              </a:lnSpc>
            </a:pPr>
            <a:r>
              <a:rPr lang="en-US" sz="1800" i="1" dirty="0" err="1" smtClean="0">
                <a:solidFill>
                  <a:schemeClr val="hlink"/>
                </a:solidFill>
              </a:rPr>
              <a:t>bicoid</a:t>
            </a:r>
            <a:r>
              <a:rPr lang="en-US" sz="1800" dirty="0" smtClean="0"/>
              <a:t> sets up a </a:t>
            </a:r>
            <a:r>
              <a:rPr lang="en-US" sz="1800" dirty="0" err="1" smtClean="0"/>
              <a:t>A</a:t>
            </a:r>
            <a:r>
              <a:rPr lang="en-US" sz="1800" dirty="0" smtClean="0"/>
              <a:t>/P </a:t>
            </a:r>
            <a:r>
              <a:rPr lang="en-US" sz="1800" dirty="0" err="1" smtClean="0"/>
              <a:t>morphogenic</a:t>
            </a:r>
            <a:r>
              <a:rPr lang="en-US" sz="1800" dirty="0" smtClean="0"/>
              <a:t> gradient and controls the first steps in embryo development.</a:t>
            </a:r>
          </a:p>
          <a:p>
            <a:pPr eaLnBrk="1" hangingPunct="1">
              <a:lnSpc>
                <a:spcPct val="80000"/>
              </a:lnSpc>
            </a:pPr>
            <a:endParaRPr lang="en-US" sz="1800" dirty="0" smtClean="0"/>
          </a:p>
          <a:p>
            <a:pPr eaLnBrk="1" hangingPunct="1">
              <a:lnSpc>
                <a:spcPct val="80000"/>
              </a:lnSpc>
            </a:pPr>
            <a:r>
              <a:rPr lang="en-US" sz="1800" i="1" dirty="0" err="1" smtClean="0">
                <a:solidFill>
                  <a:schemeClr val="hlink"/>
                </a:solidFill>
              </a:rPr>
              <a:t>bicoid</a:t>
            </a:r>
            <a:r>
              <a:rPr lang="en-US" sz="1800" i="1" dirty="0" smtClean="0"/>
              <a:t> </a:t>
            </a:r>
            <a:r>
              <a:rPr lang="en-US" sz="1800" dirty="0" smtClean="0"/>
              <a:t>mRNA is localized to the anterior end of the unfertilized egg.</a:t>
            </a:r>
          </a:p>
          <a:p>
            <a:pPr eaLnBrk="1" hangingPunct="1">
              <a:lnSpc>
                <a:spcPct val="80000"/>
              </a:lnSpc>
            </a:pPr>
            <a:endParaRPr lang="en-US" sz="1800" dirty="0" smtClean="0"/>
          </a:p>
          <a:p>
            <a:pPr eaLnBrk="1" hangingPunct="1">
              <a:lnSpc>
                <a:spcPct val="80000"/>
              </a:lnSpc>
            </a:pPr>
            <a:r>
              <a:rPr lang="en-US" sz="1800" dirty="0" smtClean="0"/>
              <a:t>After fertilization, the mRNA is translated and a concentration gradient is formed along the A/P axis.</a:t>
            </a:r>
          </a:p>
          <a:p>
            <a:pPr eaLnBrk="1" hangingPunct="1">
              <a:lnSpc>
                <a:spcPct val="80000"/>
              </a:lnSpc>
              <a:buFont typeface="Arial" pitchFamily="34" charset="0"/>
              <a:buNone/>
            </a:pPr>
            <a:r>
              <a:rPr lang="en-US" sz="1800" dirty="0" smtClean="0"/>
              <a:t>	(</a:t>
            </a:r>
            <a:r>
              <a:rPr lang="en-US" sz="1800" dirty="0" err="1" smtClean="0">
                <a:solidFill>
                  <a:schemeClr val="hlink"/>
                </a:solidFill>
              </a:rPr>
              <a:t>bicoid</a:t>
            </a:r>
            <a:r>
              <a:rPr lang="en-US" sz="1800" dirty="0" smtClean="0">
                <a:solidFill>
                  <a:schemeClr val="hlink"/>
                </a:solidFill>
              </a:rPr>
              <a:t> was the first evidence of a </a:t>
            </a:r>
            <a:r>
              <a:rPr lang="en-US" sz="1800" dirty="0" err="1" smtClean="0">
                <a:solidFill>
                  <a:schemeClr val="hlink"/>
                </a:solidFill>
              </a:rPr>
              <a:t>morphogen</a:t>
            </a:r>
            <a:r>
              <a:rPr lang="en-US" sz="1800" dirty="0" smtClean="0">
                <a:solidFill>
                  <a:schemeClr val="hlink"/>
                </a:solidFill>
              </a:rPr>
              <a:t> gradient</a:t>
            </a:r>
            <a:r>
              <a:rPr lang="en-US" sz="1800" dirty="0" smtClean="0"/>
              <a:t>.)</a:t>
            </a:r>
          </a:p>
          <a:p>
            <a:pPr eaLnBrk="1" hangingPunct="1">
              <a:lnSpc>
                <a:spcPct val="80000"/>
              </a:lnSpc>
            </a:pPr>
            <a:endParaRPr lang="en-US" sz="1800" dirty="0" smtClean="0"/>
          </a:p>
        </p:txBody>
      </p:sp>
      <p:pic>
        <p:nvPicPr>
          <p:cNvPr id="4098" name="Picture 2" descr="Figure 9.8. Generalized model of Drosophila anterior-posterior pattern formation."/>
          <p:cNvPicPr>
            <a:picLocks noGrp="1" noChangeAspect="1" noChangeArrowheads="1"/>
          </p:cNvPicPr>
          <p:nvPr>
            <p:ph sz="half" idx="2"/>
          </p:nvPr>
        </p:nvPicPr>
        <p:blipFill>
          <a:blip r:embed="rId3"/>
          <a:srcRect/>
          <a:stretch>
            <a:fillRect/>
          </a:stretch>
        </p:blipFill>
        <p:spPr bwMode="auto">
          <a:xfrm>
            <a:off x="4648200" y="1641308"/>
            <a:ext cx="4038600" cy="444374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152400" y="914400"/>
            <a:ext cx="3419475" cy="5334000"/>
          </a:xfrm>
          <a:prstGeom prst="rect">
            <a:avLst/>
          </a:prstGeom>
          <a:noFill/>
          <a:ln w="9525">
            <a:noFill/>
            <a:miter lim="800000"/>
            <a:headEnd/>
            <a:tailEnd/>
          </a:ln>
        </p:spPr>
      </p:pic>
      <p:pic>
        <p:nvPicPr>
          <p:cNvPr id="14339" name="Picture 3"/>
          <p:cNvPicPr>
            <a:picLocks noChangeAspect="1" noChangeArrowheads="1"/>
          </p:cNvPicPr>
          <p:nvPr/>
        </p:nvPicPr>
        <p:blipFill>
          <a:blip r:embed="rId4"/>
          <a:srcRect/>
          <a:stretch>
            <a:fillRect/>
          </a:stretch>
        </p:blipFill>
        <p:spPr bwMode="auto">
          <a:xfrm>
            <a:off x="3810000" y="1143000"/>
            <a:ext cx="5176838" cy="5103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smtClean="0">
                <a:solidFill>
                  <a:srgbClr val="C00000"/>
                </a:solidFill>
              </a:rPr>
              <a:t>The molecular model: protein gradients in the early embryo</a:t>
            </a:r>
            <a:endParaRPr lang="en-US" sz="2400" dirty="0">
              <a:solidFill>
                <a:srgbClr val="C00000"/>
              </a:solidFill>
            </a:endParaRPr>
          </a:p>
        </p:txBody>
      </p:sp>
      <p:sp>
        <p:nvSpPr>
          <p:cNvPr id="4" name="Content Placeholder 3"/>
          <p:cNvSpPr>
            <a:spLocks noGrp="1"/>
          </p:cNvSpPr>
          <p:nvPr>
            <p:ph idx="1"/>
          </p:nvPr>
        </p:nvSpPr>
        <p:spPr/>
        <p:txBody>
          <a:bodyPr>
            <a:normAutofit/>
          </a:bodyPr>
          <a:lstStyle/>
          <a:p>
            <a:r>
              <a:rPr lang="en-US" sz="2000" dirty="0" smtClean="0">
                <a:solidFill>
                  <a:srgbClr val="00B050"/>
                </a:solidFill>
              </a:rPr>
              <a:t>In late 1980s: the gradient hypothesis with genetic approach:</a:t>
            </a:r>
          </a:p>
          <a:p>
            <a:pPr lvl="1"/>
            <a:r>
              <a:rPr lang="en-US" sz="1600" dirty="0" smtClean="0"/>
              <a:t>If there were gradients, what were the </a:t>
            </a:r>
            <a:r>
              <a:rPr lang="en-US" sz="1600" dirty="0" err="1" smtClean="0"/>
              <a:t>morphogens</a:t>
            </a:r>
            <a:r>
              <a:rPr lang="en-US" sz="1600" dirty="0" smtClean="0"/>
              <a:t> whose concentrations changed over space? </a:t>
            </a:r>
          </a:p>
          <a:p>
            <a:pPr lvl="1"/>
            <a:r>
              <a:rPr lang="en-US" sz="1600" dirty="0" smtClean="0"/>
              <a:t>What were the genes that shaped these gradients? And </a:t>
            </a:r>
          </a:p>
          <a:p>
            <a:pPr lvl="1"/>
            <a:r>
              <a:rPr lang="en-US" sz="1600" dirty="0" smtClean="0"/>
              <a:t>did these </a:t>
            </a:r>
            <a:r>
              <a:rPr lang="en-US" sz="1600" dirty="0" err="1" smtClean="0"/>
              <a:t>morphogens</a:t>
            </a:r>
            <a:r>
              <a:rPr lang="en-US" sz="1600" dirty="0" smtClean="0"/>
              <a:t> act by activating or inhibiting certain genes in the areas where they were concentrated?</a:t>
            </a:r>
          </a:p>
          <a:p>
            <a:endParaRPr lang="en-US" sz="2000" dirty="0" smtClean="0"/>
          </a:p>
          <a:p>
            <a:r>
              <a:rPr lang="en-US" sz="2000" dirty="0" smtClean="0"/>
              <a:t>Three independent genetic pathways interact to form the anterior-posterior axis of the </a:t>
            </a:r>
            <a:r>
              <a:rPr lang="en-US" sz="2000" i="1" dirty="0" smtClean="0"/>
              <a:t>Drosophila</a:t>
            </a:r>
            <a:r>
              <a:rPr lang="en-US" sz="2000" dirty="0" smtClean="0"/>
              <a:t> embryo.</a:t>
            </a:r>
          </a:p>
          <a:p>
            <a:pPr lvl="1"/>
            <a:r>
              <a:rPr lang="en-US" sz="1800" dirty="0" smtClean="0"/>
              <a:t>In each case, the initial asymmetry is established during </a:t>
            </a:r>
            <a:r>
              <a:rPr lang="en-US" sz="1800" dirty="0" err="1" smtClean="0"/>
              <a:t>oogenesis</a:t>
            </a:r>
            <a:r>
              <a:rPr lang="en-US" sz="1800" dirty="0" smtClean="0"/>
              <a:t>, and the pattern is organized by maternal proteins soon after fertilization.</a:t>
            </a:r>
          </a:p>
          <a:p>
            <a:endParaRPr lang="en-US" sz="2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C00000"/>
                </a:solidFill>
              </a:rPr>
              <a:t>The molecular model: protein gradients in the early embryo</a:t>
            </a:r>
            <a:endParaRPr lang="en-US" dirty="0"/>
          </a:p>
        </p:txBody>
      </p:sp>
      <p:sp>
        <p:nvSpPr>
          <p:cNvPr id="3" name="Content Placeholder 2"/>
          <p:cNvSpPr>
            <a:spLocks noGrp="1"/>
          </p:cNvSpPr>
          <p:nvPr>
            <p:ph idx="1"/>
          </p:nvPr>
        </p:nvSpPr>
        <p:spPr/>
        <p:txBody>
          <a:bodyPr>
            <a:normAutofit/>
          </a:bodyPr>
          <a:lstStyle/>
          <a:p>
            <a:r>
              <a:rPr lang="en-US" sz="2400" dirty="0" err="1" smtClean="0">
                <a:solidFill>
                  <a:srgbClr val="0066FF"/>
                </a:solidFill>
              </a:rPr>
              <a:t>Christiane</a:t>
            </a:r>
            <a:r>
              <a:rPr lang="en-US" sz="2400" dirty="0" smtClean="0">
                <a:solidFill>
                  <a:srgbClr val="0066FF"/>
                </a:solidFill>
              </a:rPr>
              <a:t> </a:t>
            </a:r>
            <a:r>
              <a:rPr lang="en-US" sz="2400" dirty="0" err="1" smtClean="0">
                <a:solidFill>
                  <a:srgbClr val="0066FF"/>
                </a:solidFill>
              </a:rPr>
              <a:t>Nüsslein-Volhard</a:t>
            </a:r>
            <a:r>
              <a:rPr lang="en-US" sz="2400" dirty="0" smtClean="0">
                <a:solidFill>
                  <a:srgbClr val="0066FF"/>
                </a:solidFill>
              </a:rPr>
              <a:t> and group </a:t>
            </a:r>
            <a:r>
              <a:rPr lang="en-US" sz="2400" dirty="0" smtClean="0"/>
              <a:t>found that </a:t>
            </a:r>
          </a:p>
          <a:p>
            <a:pPr lvl="1"/>
            <a:r>
              <a:rPr lang="en-US" sz="2000" dirty="0" smtClean="0"/>
              <a:t>one set of genes encoded gradient </a:t>
            </a:r>
            <a:r>
              <a:rPr lang="en-US" sz="2000" dirty="0" err="1" smtClean="0"/>
              <a:t>morphogens</a:t>
            </a:r>
            <a:r>
              <a:rPr lang="en-US" sz="2000" dirty="0" smtClean="0"/>
              <a:t> for the anterior part of the embryo, </a:t>
            </a:r>
          </a:p>
          <a:p>
            <a:pPr lvl="1"/>
            <a:r>
              <a:rPr lang="en-US" sz="2000" dirty="0" smtClean="0"/>
              <a:t>another set of genes encoded </a:t>
            </a:r>
            <a:r>
              <a:rPr lang="en-US" sz="2000" dirty="0" err="1" smtClean="0"/>
              <a:t>morphogens</a:t>
            </a:r>
            <a:r>
              <a:rPr lang="en-US" sz="2000" dirty="0" smtClean="0"/>
              <a:t> responsible for organizing the posterior region of the embryo, and </a:t>
            </a:r>
          </a:p>
          <a:p>
            <a:pPr lvl="1"/>
            <a:r>
              <a:rPr lang="en-US" sz="2000" dirty="0" smtClean="0"/>
              <a:t>a third set of genes encoded proteins that produced the terminal regions at both ends of the embryo.</a:t>
            </a:r>
          </a:p>
          <a:p>
            <a:endParaRPr lang="en-US" sz="2400" dirty="0" smtClean="0">
              <a:solidFill>
                <a:srgbClr val="0066FF"/>
              </a:solidFill>
            </a:endParaRPr>
          </a:p>
          <a:p>
            <a:r>
              <a:rPr lang="en-US" sz="2400" dirty="0" smtClean="0">
                <a:solidFill>
                  <a:srgbClr val="0066FF"/>
                </a:solidFill>
              </a:rPr>
              <a:t>Nobel Prize: </a:t>
            </a:r>
            <a:r>
              <a:rPr lang="en-US" sz="2400" dirty="0" err="1" smtClean="0">
                <a:solidFill>
                  <a:srgbClr val="0066FF"/>
                </a:solidFill>
              </a:rPr>
              <a:t>Christiane</a:t>
            </a:r>
            <a:r>
              <a:rPr lang="en-US" sz="2400" dirty="0" smtClean="0">
                <a:solidFill>
                  <a:srgbClr val="0066FF"/>
                </a:solidFill>
              </a:rPr>
              <a:t> </a:t>
            </a:r>
            <a:r>
              <a:rPr lang="en-US" sz="2400" dirty="0" err="1" smtClean="0">
                <a:solidFill>
                  <a:srgbClr val="0066FF"/>
                </a:solidFill>
              </a:rPr>
              <a:t>Nüsslein-Volhard</a:t>
            </a:r>
            <a:r>
              <a:rPr lang="en-US" sz="2400" dirty="0" smtClean="0">
                <a:solidFill>
                  <a:srgbClr val="0066FF"/>
                </a:solidFill>
              </a:rPr>
              <a:t> and her colleague, Eric </a:t>
            </a:r>
            <a:r>
              <a:rPr lang="en-US" sz="2400" dirty="0" err="1" smtClean="0">
                <a:solidFill>
                  <a:srgbClr val="0066FF"/>
                </a:solidFill>
              </a:rPr>
              <a:t>Wieschaus</a:t>
            </a:r>
            <a:r>
              <a:rPr lang="en-US" sz="2400" dirty="0" smtClean="0">
                <a:solidFill>
                  <a:srgbClr val="0066FF"/>
                </a:solidFill>
              </a:rPr>
              <a:t>, in 1995.</a:t>
            </a:r>
          </a:p>
          <a:p>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Morphogenetic determinants </a:t>
            </a:r>
            <a:br>
              <a:rPr lang="en-US" sz="3200" dirty="0"/>
            </a:br>
            <a:r>
              <a:rPr lang="en-US" sz="3200" dirty="0"/>
              <a:t>Axis and pattern formation in </a:t>
            </a:r>
            <a:r>
              <a:rPr lang="en-US" sz="3200" i="1" dirty="0"/>
              <a:t>Drosophila</a:t>
            </a:r>
            <a:endParaRPr lang="en-US" sz="3200" i="1" dirty="0"/>
          </a:p>
        </p:txBody>
      </p:sp>
    </p:spTree>
    <p:extLst>
      <p:ext uri="{BB962C8B-B14F-4D97-AF65-F5344CB8AC3E}">
        <p14:creationId xmlns:p14="http://schemas.microsoft.com/office/powerpoint/2010/main" val="2173763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gure 9.10. Three independent genetic pathways interact to form the anterior-posterior axis of the Drosophila embryo."/>
          <p:cNvPicPr>
            <a:picLocks noChangeAspect="1" noChangeArrowheads="1"/>
          </p:cNvPicPr>
          <p:nvPr/>
        </p:nvPicPr>
        <p:blipFill>
          <a:blip r:embed="rId2"/>
          <a:srcRect/>
          <a:stretch>
            <a:fillRect/>
          </a:stretch>
        </p:blipFill>
        <p:spPr bwMode="auto">
          <a:xfrm>
            <a:off x="685800" y="1485900"/>
            <a:ext cx="7620000" cy="5295900"/>
          </a:xfrm>
          <a:prstGeom prst="rect">
            <a:avLst/>
          </a:prstGeom>
          <a:noFill/>
        </p:spPr>
      </p:pic>
      <p:sp>
        <p:nvSpPr>
          <p:cNvPr id="3" name="Title 2"/>
          <p:cNvSpPr>
            <a:spLocks noGrp="1"/>
          </p:cNvSpPr>
          <p:nvPr>
            <p:ph type="title"/>
          </p:nvPr>
        </p:nvSpPr>
        <p:spPr/>
        <p:txBody>
          <a:bodyPr>
            <a:normAutofit/>
          </a:bodyPr>
          <a:lstStyle/>
          <a:p>
            <a:r>
              <a:rPr lang="en-US" sz="2400" b="1" dirty="0" smtClean="0">
                <a:solidFill>
                  <a:srgbClr val="C00000"/>
                </a:solidFill>
              </a:rPr>
              <a:t>The molecular model: protein gradients in the early embryo</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Maternal genes that affect the anterior-posterior polarity of the </a:t>
            </a:r>
            <a:r>
              <a:rPr lang="en-US" sz="2000" b="1" i="1" dirty="0" smtClean="0"/>
              <a:t>Drosophila</a:t>
            </a:r>
            <a:r>
              <a:rPr lang="en-US" sz="2000" b="1" dirty="0" smtClean="0"/>
              <a:t> embryo</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35480257"/>
              </p:ext>
            </p:extLst>
          </p:nvPr>
        </p:nvGraphicFramePr>
        <p:xfrm>
          <a:off x="228600" y="1371600"/>
          <a:ext cx="8686800" cy="5410192"/>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241081">
                <a:tc>
                  <a:txBody>
                    <a:bodyPr/>
                    <a:lstStyle/>
                    <a:p>
                      <a:pPr algn="l" fontAlgn="t"/>
                      <a:r>
                        <a:rPr lang="en-US" sz="1400" b="1" dirty="0"/>
                        <a:t>Gene</a:t>
                      </a:r>
                    </a:p>
                  </a:txBody>
                  <a:tcPr marL="27093" marR="27093" marT="13547" marB="13547">
                    <a:lnL>
                      <a:noFill/>
                    </a:lnL>
                    <a:lnR>
                      <a:noFill/>
                    </a:lnR>
                    <a:lnT>
                      <a:noFill/>
                    </a:lnT>
                    <a:lnB>
                      <a:noFill/>
                    </a:lnB>
                  </a:tcPr>
                </a:tc>
                <a:tc>
                  <a:txBody>
                    <a:bodyPr/>
                    <a:lstStyle/>
                    <a:p>
                      <a:pPr algn="l" fontAlgn="t"/>
                      <a:r>
                        <a:rPr lang="en-US" sz="1400" b="1"/>
                        <a:t>Mutant phenotype</a:t>
                      </a:r>
                    </a:p>
                  </a:txBody>
                  <a:tcPr marL="27093" marR="27093" marT="13547" marB="13547">
                    <a:lnL>
                      <a:noFill/>
                    </a:lnL>
                    <a:lnR>
                      <a:noFill/>
                    </a:lnR>
                    <a:lnT>
                      <a:noFill/>
                    </a:lnT>
                    <a:lnB>
                      <a:noFill/>
                    </a:lnB>
                  </a:tcPr>
                </a:tc>
                <a:tc>
                  <a:txBody>
                    <a:bodyPr/>
                    <a:lstStyle/>
                    <a:p>
                      <a:pPr algn="l" fontAlgn="t"/>
                      <a:r>
                        <a:rPr lang="en-US" sz="1400" b="1" dirty="0"/>
                        <a:t>Proposed function and structure</a:t>
                      </a:r>
                    </a:p>
                  </a:txBody>
                  <a:tcPr marL="27093" marR="27093" marT="13547" marB="13547">
                    <a:lnL>
                      <a:noFill/>
                    </a:lnL>
                    <a:lnR>
                      <a:noFill/>
                    </a:lnR>
                    <a:lnT>
                      <a:noFill/>
                    </a:lnT>
                    <a:lnB>
                      <a:noFill/>
                    </a:lnB>
                  </a:tcPr>
                </a:tc>
                <a:extLst>
                  <a:ext uri="{0D108BD9-81ED-4DB2-BD59-A6C34878D82A}">
                    <a16:rowId xmlns:a16="http://schemas.microsoft.com/office/drawing/2014/main" val="10000"/>
                  </a:ext>
                </a:extLst>
              </a:tr>
              <a:tr h="241081">
                <a:tc gridSpan="3">
                  <a:txBody>
                    <a:bodyPr/>
                    <a:lstStyle/>
                    <a:p>
                      <a:pPr algn="l" fontAlgn="t"/>
                      <a:r>
                        <a:rPr lang="en-US" sz="1400" u="sng" dirty="0" smtClean="0">
                          <a:solidFill>
                            <a:srgbClr val="FF0000"/>
                          </a:solidFill>
                        </a:rPr>
                        <a:t>Anterior </a:t>
                      </a:r>
                      <a:r>
                        <a:rPr lang="en-US" sz="1400" u="sng" dirty="0">
                          <a:solidFill>
                            <a:srgbClr val="FF0000"/>
                          </a:solidFill>
                        </a:rPr>
                        <a:t>Group</a:t>
                      </a:r>
                    </a:p>
                  </a:txBody>
                  <a:tcPr marL="27093" marR="27093" marT="13547" marB="13547">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6147">
                <a:tc>
                  <a:txBody>
                    <a:bodyPr/>
                    <a:lstStyle/>
                    <a:p>
                      <a:pPr fontAlgn="t"/>
                      <a:r>
                        <a:rPr lang="en-US" sz="1400" i="1"/>
                        <a:t>bicoid</a:t>
                      </a:r>
                      <a:r>
                        <a:rPr lang="en-US" sz="1400"/>
                        <a:t> (</a:t>
                      </a:r>
                      <a:r>
                        <a:rPr lang="en-US" sz="1400" i="1"/>
                        <a:t>bcd</a:t>
                      </a:r>
                      <a:r>
                        <a:rPr lang="en-US" sz="1400"/>
                        <a:t>)</a:t>
                      </a:r>
                    </a:p>
                  </a:txBody>
                  <a:tcPr marL="27093" marR="27093" marT="13547" marB="13547">
                    <a:lnL>
                      <a:noFill/>
                    </a:lnL>
                    <a:lnR>
                      <a:noFill/>
                    </a:lnR>
                    <a:lnT>
                      <a:noFill/>
                    </a:lnT>
                    <a:lnB>
                      <a:noFill/>
                    </a:lnB>
                  </a:tcPr>
                </a:tc>
                <a:tc>
                  <a:txBody>
                    <a:bodyPr/>
                    <a:lstStyle/>
                    <a:p>
                      <a:pPr algn="l" fontAlgn="t"/>
                      <a:r>
                        <a:rPr lang="en-US" sz="1400"/>
                        <a:t>Head and thorax deleted, replaced by inverted telson</a:t>
                      </a:r>
                    </a:p>
                  </a:txBody>
                  <a:tcPr marL="27093" marR="27093" marT="13547" marB="13547">
                    <a:lnL>
                      <a:noFill/>
                    </a:lnL>
                    <a:lnR>
                      <a:noFill/>
                    </a:lnR>
                    <a:lnT>
                      <a:noFill/>
                    </a:lnT>
                    <a:lnB>
                      <a:noFill/>
                    </a:lnB>
                  </a:tcPr>
                </a:tc>
                <a:tc>
                  <a:txBody>
                    <a:bodyPr/>
                    <a:lstStyle/>
                    <a:p>
                      <a:pPr algn="l" fontAlgn="t"/>
                      <a:r>
                        <a:rPr lang="en-US" sz="1400"/>
                        <a:t>Graded anterior morphogen; contains homeodomain; represses caudal</a:t>
                      </a:r>
                    </a:p>
                  </a:txBody>
                  <a:tcPr marL="27093" marR="27093" marT="13547" marB="13547">
                    <a:lnL>
                      <a:noFill/>
                    </a:lnL>
                    <a:lnR>
                      <a:noFill/>
                    </a:lnR>
                    <a:lnT>
                      <a:noFill/>
                    </a:lnT>
                    <a:lnB>
                      <a:noFill/>
                    </a:lnB>
                  </a:tcPr>
                </a:tc>
                <a:extLst>
                  <a:ext uri="{0D108BD9-81ED-4DB2-BD59-A6C34878D82A}">
                    <a16:rowId xmlns:a16="http://schemas.microsoft.com/office/drawing/2014/main" val="10002"/>
                  </a:ext>
                </a:extLst>
              </a:tr>
              <a:tr h="241081">
                <a:tc>
                  <a:txBody>
                    <a:bodyPr/>
                    <a:lstStyle/>
                    <a:p>
                      <a:pPr algn="l" fontAlgn="t"/>
                      <a:r>
                        <a:rPr lang="en-US" sz="1400" i="1" dirty="0" err="1"/>
                        <a:t>exuperantia</a:t>
                      </a:r>
                      <a:r>
                        <a:rPr lang="en-US" sz="1400" dirty="0"/>
                        <a:t> (</a:t>
                      </a:r>
                      <a:r>
                        <a:rPr lang="en-US" sz="1400" i="1" dirty="0" err="1"/>
                        <a:t>exu</a:t>
                      </a:r>
                      <a:r>
                        <a:rPr lang="en-US" sz="1400" dirty="0"/>
                        <a:t>)</a:t>
                      </a:r>
                    </a:p>
                  </a:txBody>
                  <a:tcPr marL="27093" marR="27093" marT="13547" marB="13547">
                    <a:lnL>
                      <a:noFill/>
                    </a:lnL>
                    <a:lnR>
                      <a:noFill/>
                    </a:lnR>
                    <a:lnT>
                      <a:noFill/>
                    </a:lnT>
                    <a:lnB>
                      <a:noFill/>
                    </a:lnB>
                  </a:tcPr>
                </a:tc>
                <a:tc>
                  <a:txBody>
                    <a:bodyPr/>
                    <a:lstStyle/>
                    <a:p>
                      <a:pPr algn="l" fontAlgn="t"/>
                      <a:r>
                        <a:rPr lang="en-US" sz="1400"/>
                        <a:t>Anterior head structures deleted</a:t>
                      </a:r>
                    </a:p>
                  </a:txBody>
                  <a:tcPr marL="27093" marR="27093" marT="13547" marB="13547">
                    <a:lnL>
                      <a:noFill/>
                    </a:lnL>
                    <a:lnR>
                      <a:noFill/>
                    </a:lnR>
                    <a:lnT>
                      <a:noFill/>
                    </a:lnT>
                    <a:lnB>
                      <a:noFill/>
                    </a:lnB>
                  </a:tcPr>
                </a:tc>
                <a:tc>
                  <a:txBody>
                    <a:bodyPr/>
                    <a:lstStyle/>
                    <a:p>
                      <a:pPr algn="l" fontAlgn="t"/>
                      <a:r>
                        <a:rPr lang="en-US" sz="1400"/>
                        <a:t>Anchors bicoid mRNA</a:t>
                      </a:r>
                    </a:p>
                  </a:txBody>
                  <a:tcPr marL="27093" marR="27093" marT="13547" marB="13547">
                    <a:lnL>
                      <a:noFill/>
                    </a:lnL>
                    <a:lnR>
                      <a:noFill/>
                    </a:lnR>
                    <a:lnT>
                      <a:noFill/>
                    </a:lnT>
                    <a:lnB>
                      <a:noFill/>
                    </a:lnB>
                  </a:tcPr>
                </a:tc>
                <a:extLst>
                  <a:ext uri="{0D108BD9-81ED-4DB2-BD59-A6C34878D82A}">
                    <a16:rowId xmlns:a16="http://schemas.microsoft.com/office/drawing/2014/main" val="10003"/>
                  </a:ext>
                </a:extLst>
              </a:tr>
              <a:tr h="241081">
                <a:tc>
                  <a:txBody>
                    <a:bodyPr/>
                    <a:lstStyle/>
                    <a:p>
                      <a:pPr algn="l" fontAlgn="t"/>
                      <a:r>
                        <a:rPr lang="en-US" sz="1400" i="1"/>
                        <a:t>swallow</a:t>
                      </a:r>
                      <a:r>
                        <a:rPr lang="en-US" sz="1400"/>
                        <a:t> (</a:t>
                      </a:r>
                      <a:r>
                        <a:rPr lang="en-US" sz="1400" i="1"/>
                        <a:t>swa</a:t>
                      </a:r>
                      <a:r>
                        <a:rPr lang="en-US" sz="1400"/>
                        <a:t>)</a:t>
                      </a:r>
                    </a:p>
                  </a:txBody>
                  <a:tcPr marL="27093" marR="27093" marT="13547" marB="13547">
                    <a:lnL>
                      <a:noFill/>
                    </a:lnL>
                    <a:lnR>
                      <a:noFill/>
                    </a:lnR>
                    <a:lnT>
                      <a:noFill/>
                    </a:lnT>
                    <a:lnB>
                      <a:noFill/>
                    </a:lnB>
                  </a:tcPr>
                </a:tc>
                <a:tc>
                  <a:txBody>
                    <a:bodyPr/>
                    <a:lstStyle/>
                    <a:p>
                      <a:pPr algn="l" fontAlgn="t"/>
                      <a:r>
                        <a:rPr lang="en-US" sz="1400"/>
                        <a:t>Anterior head structures deleted</a:t>
                      </a:r>
                    </a:p>
                  </a:txBody>
                  <a:tcPr marL="27093" marR="27093" marT="13547" marB="13547">
                    <a:lnL>
                      <a:noFill/>
                    </a:lnL>
                    <a:lnR>
                      <a:noFill/>
                    </a:lnR>
                    <a:lnT>
                      <a:noFill/>
                    </a:lnT>
                    <a:lnB>
                      <a:noFill/>
                    </a:lnB>
                  </a:tcPr>
                </a:tc>
                <a:tc>
                  <a:txBody>
                    <a:bodyPr/>
                    <a:lstStyle/>
                    <a:p>
                      <a:pPr algn="l" fontAlgn="t"/>
                      <a:r>
                        <a:rPr lang="en-US" sz="1400" dirty="0"/>
                        <a:t>Anchors </a:t>
                      </a:r>
                      <a:r>
                        <a:rPr lang="en-US" sz="1400" dirty="0" err="1"/>
                        <a:t>bicoid</a:t>
                      </a:r>
                      <a:r>
                        <a:rPr lang="en-US" sz="1400" dirty="0"/>
                        <a:t> </a:t>
                      </a:r>
                      <a:r>
                        <a:rPr lang="en-US" sz="1400" dirty="0" err="1"/>
                        <a:t>mRNP</a:t>
                      </a:r>
                      <a:endParaRPr lang="en-US" sz="1400" dirty="0"/>
                    </a:p>
                  </a:txBody>
                  <a:tcPr marL="27093" marR="27093" marT="13547" marB="13547">
                    <a:lnL>
                      <a:noFill/>
                    </a:lnL>
                    <a:lnR>
                      <a:noFill/>
                    </a:lnR>
                    <a:lnT>
                      <a:noFill/>
                    </a:lnT>
                    <a:lnB>
                      <a:noFill/>
                    </a:lnB>
                  </a:tcPr>
                </a:tc>
                <a:extLst>
                  <a:ext uri="{0D108BD9-81ED-4DB2-BD59-A6C34878D82A}">
                    <a16:rowId xmlns:a16="http://schemas.microsoft.com/office/drawing/2014/main" val="10004"/>
                  </a:ext>
                </a:extLst>
              </a:tr>
              <a:tr h="241081">
                <a:tc gridSpan="3">
                  <a:txBody>
                    <a:bodyPr/>
                    <a:lstStyle/>
                    <a:p>
                      <a:pPr algn="l" fontAlgn="t"/>
                      <a:r>
                        <a:rPr lang="en-US" sz="1400" u="sng" dirty="0" err="1">
                          <a:solidFill>
                            <a:srgbClr val="FF0000"/>
                          </a:solidFill>
                        </a:rPr>
                        <a:t>Posteriro</a:t>
                      </a:r>
                      <a:r>
                        <a:rPr lang="en-US" sz="1400" u="sng" dirty="0">
                          <a:solidFill>
                            <a:srgbClr val="FF0000"/>
                          </a:solidFill>
                        </a:rPr>
                        <a:t> Group</a:t>
                      </a:r>
                    </a:p>
                  </a:txBody>
                  <a:tcPr marL="27093" marR="27093" marT="13547" marB="13547">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54998">
                <a:tc>
                  <a:txBody>
                    <a:bodyPr/>
                    <a:lstStyle/>
                    <a:p>
                      <a:pPr fontAlgn="t"/>
                      <a:r>
                        <a:rPr lang="en-US" sz="1400" i="1" dirty="0" err="1"/>
                        <a:t>nanos</a:t>
                      </a:r>
                      <a:r>
                        <a:rPr lang="en-US" sz="1400" dirty="0"/>
                        <a:t> (</a:t>
                      </a:r>
                      <a:r>
                        <a:rPr lang="en-US" sz="1400" i="1" dirty="0" err="1"/>
                        <a:t>nos</a:t>
                      </a:r>
                      <a:r>
                        <a:rPr lang="en-US" sz="1400" dirty="0"/>
                        <a:t>)</a:t>
                      </a:r>
                    </a:p>
                  </a:txBody>
                  <a:tcPr marL="27093" marR="27093" marT="13547" marB="13547">
                    <a:lnL>
                      <a:noFill/>
                    </a:lnL>
                    <a:lnR>
                      <a:noFill/>
                    </a:lnR>
                    <a:lnT>
                      <a:noFill/>
                    </a:lnT>
                    <a:lnB>
                      <a:noFill/>
                    </a:lnB>
                  </a:tcPr>
                </a:tc>
                <a:tc>
                  <a:txBody>
                    <a:bodyPr/>
                    <a:lstStyle/>
                    <a:p>
                      <a:pPr fontAlgn="t"/>
                      <a:r>
                        <a:rPr lang="en-US" sz="1400" dirty="0"/>
                        <a:t>No abdomen</a:t>
                      </a:r>
                    </a:p>
                  </a:txBody>
                  <a:tcPr marL="27093" marR="27093" marT="13547" marB="13547">
                    <a:lnL>
                      <a:noFill/>
                    </a:lnL>
                    <a:lnR>
                      <a:noFill/>
                    </a:lnR>
                    <a:lnT>
                      <a:noFill/>
                    </a:lnT>
                    <a:lnB>
                      <a:noFill/>
                    </a:lnB>
                  </a:tcPr>
                </a:tc>
                <a:tc>
                  <a:txBody>
                    <a:bodyPr/>
                    <a:lstStyle/>
                    <a:p>
                      <a:pPr algn="l" fontAlgn="t"/>
                      <a:r>
                        <a:rPr lang="en-US" sz="1400"/>
                        <a:t>Posterior morphogen; represses hunchback</a:t>
                      </a:r>
                    </a:p>
                  </a:txBody>
                  <a:tcPr marL="27093" marR="27093" marT="13547" marB="13547">
                    <a:lnL>
                      <a:noFill/>
                    </a:lnL>
                    <a:lnR>
                      <a:noFill/>
                    </a:lnR>
                    <a:lnT>
                      <a:noFill/>
                    </a:lnT>
                    <a:lnB>
                      <a:noFill/>
                    </a:lnB>
                  </a:tcPr>
                </a:tc>
                <a:extLst>
                  <a:ext uri="{0D108BD9-81ED-4DB2-BD59-A6C34878D82A}">
                    <a16:rowId xmlns:a16="http://schemas.microsoft.com/office/drawing/2014/main" val="10006"/>
                  </a:ext>
                </a:extLst>
              </a:tr>
              <a:tr h="241081">
                <a:tc>
                  <a:txBody>
                    <a:bodyPr/>
                    <a:lstStyle/>
                    <a:p>
                      <a:pPr algn="l" fontAlgn="t"/>
                      <a:r>
                        <a:rPr lang="en-US" sz="1400" i="1"/>
                        <a:t>tudor</a:t>
                      </a:r>
                      <a:r>
                        <a:rPr lang="en-US" sz="1400"/>
                        <a:t> (</a:t>
                      </a:r>
                      <a:r>
                        <a:rPr lang="en-US" sz="1400" i="1"/>
                        <a:t>tud</a:t>
                      </a:r>
                      <a:r>
                        <a:rPr lang="en-US" sz="1400"/>
                        <a:t>)</a:t>
                      </a:r>
                    </a:p>
                  </a:txBody>
                  <a:tcPr marL="27093" marR="27093" marT="13547" marB="13547">
                    <a:lnL>
                      <a:noFill/>
                    </a:lnL>
                    <a:lnR>
                      <a:noFill/>
                    </a:lnR>
                    <a:lnT>
                      <a:noFill/>
                    </a:lnT>
                    <a:lnB>
                      <a:noFill/>
                    </a:lnB>
                  </a:tcPr>
                </a:tc>
                <a:tc>
                  <a:txBody>
                    <a:bodyPr/>
                    <a:lstStyle/>
                    <a:p>
                      <a:pPr algn="l" fontAlgn="t"/>
                      <a:r>
                        <a:rPr lang="en-US" sz="1400"/>
                        <a:t>No abdomen, no pole cells</a:t>
                      </a:r>
                    </a:p>
                  </a:txBody>
                  <a:tcPr marL="27093" marR="27093" marT="13547" marB="13547">
                    <a:lnL>
                      <a:noFill/>
                    </a:lnL>
                    <a:lnR>
                      <a:noFill/>
                    </a:lnR>
                    <a:lnT>
                      <a:noFill/>
                    </a:lnT>
                    <a:lnB>
                      <a:noFill/>
                    </a:lnB>
                  </a:tcPr>
                </a:tc>
                <a:tc>
                  <a:txBody>
                    <a:bodyPr/>
                    <a:lstStyle/>
                    <a:p>
                      <a:pPr algn="l" fontAlgn="t"/>
                      <a:r>
                        <a:rPr lang="en-US" sz="1400"/>
                        <a:t>Localization of Nanos</a:t>
                      </a:r>
                    </a:p>
                  </a:txBody>
                  <a:tcPr marL="27093" marR="27093" marT="13547" marB="13547">
                    <a:lnL>
                      <a:noFill/>
                    </a:lnL>
                    <a:lnR>
                      <a:noFill/>
                    </a:lnR>
                    <a:lnT>
                      <a:noFill/>
                    </a:lnT>
                    <a:lnB>
                      <a:noFill/>
                    </a:lnB>
                  </a:tcPr>
                </a:tc>
                <a:extLst>
                  <a:ext uri="{0D108BD9-81ED-4DB2-BD59-A6C34878D82A}">
                    <a16:rowId xmlns:a16="http://schemas.microsoft.com/office/drawing/2014/main" val="10007"/>
                  </a:ext>
                </a:extLst>
              </a:tr>
              <a:tr h="241081">
                <a:tc>
                  <a:txBody>
                    <a:bodyPr/>
                    <a:lstStyle/>
                    <a:p>
                      <a:pPr algn="l" fontAlgn="t"/>
                      <a:r>
                        <a:rPr lang="en-US" sz="1400" i="1"/>
                        <a:t>oskar</a:t>
                      </a:r>
                      <a:r>
                        <a:rPr lang="en-US" sz="1400"/>
                        <a:t> (</a:t>
                      </a:r>
                      <a:r>
                        <a:rPr lang="en-US" sz="1400" i="1"/>
                        <a:t>osk</a:t>
                      </a:r>
                      <a:r>
                        <a:rPr lang="en-US" sz="1400"/>
                        <a:t>)</a:t>
                      </a:r>
                    </a:p>
                  </a:txBody>
                  <a:tcPr marL="27093" marR="27093" marT="13547" marB="13547">
                    <a:lnL>
                      <a:noFill/>
                    </a:lnL>
                    <a:lnR>
                      <a:noFill/>
                    </a:lnR>
                    <a:lnT>
                      <a:noFill/>
                    </a:lnT>
                    <a:lnB>
                      <a:noFill/>
                    </a:lnB>
                  </a:tcPr>
                </a:tc>
                <a:tc>
                  <a:txBody>
                    <a:bodyPr/>
                    <a:lstStyle/>
                    <a:p>
                      <a:pPr algn="l" fontAlgn="t"/>
                      <a:r>
                        <a:rPr lang="en-US" sz="1400"/>
                        <a:t>No abdomen, no pole cells</a:t>
                      </a:r>
                    </a:p>
                  </a:txBody>
                  <a:tcPr marL="27093" marR="27093" marT="13547" marB="13547">
                    <a:lnL>
                      <a:noFill/>
                    </a:lnL>
                    <a:lnR>
                      <a:noFill/>
                    </a:lnR>
                    <a:lnT>
                      <a:noFill/>
                    </a:lnT>
                    <a:lnB>
                      <a:noFill/>
                    </a:lnB>
                  </a:tcPr>
                </a:tc>
                <a:tc>
                  <a:txBody>
                    <a:bodyPr/>
                    <a:lstStyle/>
                    <a:p>
                      <a:pPr algn="l" fontAlgn="t"/>
                      <a:r>
                        <a:rPr lang="en-US" sz="1400"/>
                        <a:t>Localization of Nanos</a:t>
                      </a:r>
                    </a:p>
                  </a:txBody>
                  <a:tcPr marL="27093" marR="27093" marT="13547" marB="13547">
                    <a:lnL>
                      <a:noFill/>
                    </a:lnL>
                    <a:lnR>
                      <a:noFill/>
                    </a:lnR>
                    <a:lnT>
                      <a:noFill/>
                    </a:lnT>
                    <a:lnB>
                      <a:noFill/>
                    </a:lnB>
                  </a:tcPr>
                </a:tc>
                <a:extLst>
                  <a:ext uri="{0D108BD9-81ED-4DB2-BD59-A6C34878D82A}">
                    <a16:rowId xmlns:a16="http://schemas.microsoft.com/office/drawing/2014/main" val="10008"/>
                  </a:ext>
                </a:extLst>
              </a:tr>
              <a:tr h="454998">
                <a:tc>
                  <a:txBody>
                    <a:bodyPr/>
                    <a:lstStyle/>
                    <a:p>
                      <a:pPr algn="l" fontAlgn="t"/>
                      <a:r>
                        <a:rPr lang="en-US" sz="1400" i="1"/>
                        <a:t>vasa</a:t>
                      </a:r>
                      <a:r>
                        <a:rPr lang="en-US" sz="1400"/>
                        <a:t> (</a:t>
                      </a:r>
                      <a:r>
                        <a:rPr lang="en-US" sz="1400" i="1"/>
                        <a:t>vas</a:t>
                      </a:r>
                      <a:r>
                        <a:rPr lang="en-US" sz="1400"/>
                        <a:t>)</a:t>
                      </a:r>
                    </a:p>
                  </a:txBody>
                  <a:tcPr marL="27093" marR="27093" marT="13547" marB="13547">
                    <a:lnL>
                      <a:noFill/>
                    </a:lnL>
                    <a:lnR>
                      <a:noFill/>
                    </a:lnR>
                    <a:lnT>
                      <a:noFill/>
                    </a:lnT>
                    <a:lnB>
                      <a:noFill/>
                    </a:lnB>
                  </a:tcPr>
                </a:tc>
                <a:tc>
                  <a:txBody>
                    <a:bodyPr/>
                    <a:lstStyle/>
                    <a:p>
                      <a:pPr algn="l" fontAlgn="t"/>
                      <a:r>
                        <a:rPr lang="en-US" sz="1400" dirty="0"/>
                        <a:t>No abdomen, no pole cells; </a:t>
                      </a:r>
                      <a:r>
                        <a:rPr lang="en-US" sz="1400" dirty="0" err="1"/>
                        <a:t>oogenesis</a:t>
                      </a:r>
                      <a:r>
                        <a:rPr lang="en-US" sz="1400" dirty="0"/>
                        <a:t> defective</a:t>
                      </a:r>
                    </a:p>
                  </a:txBody>
                  <a:tcPr marL="27093" marR="27093" marT="13547" marB="13547">
                    <a:lnL>
                      <a:noFill/>
                    </a:lnL>
                    <a:lnR>
                      <a:noFill/>
                    </a:lnR>
                    <a:lnT>
                      <a:noFill/>
                    </a:lnT>
                    <a:lnB>
                      <a:noFill/>
                    </a:lnB>
                  </a:tcPr>
                </a:tc>
                <a:tc>
                  <a:txBody>
                    <a:bodyPr/>
                    <a:lstStyle/>
                    <a:p>
                      <a:pPr algn="l" fontAlgn="t"/>
                      <a:r>
                        <a:rPr lang="en-US" sz="1400" dirty="0"/>
                        <a:t>Localization of </a:t>
                      </a:r>
                      <a:r>
                        <a:rPr lang="en-US" sz="1400" dirty="0" err="1"/>
                        <a:t>Nanos</a:t>
                      </a:r>
                      <a:endParaRPr lang="en-US" sz="1400" dirty="0"/>
                    </a:p>
                  </a:txBody>
                  <a:tcPr marL="27093" marR="27093" marT="13547" marB="13547">
                    <a:lnL>
                      <a:noFill/>
                    </a:lnL>
                    <a:lnR>
                      <a:noFill/>
                    </a:lnR>
                    <a:lnT>
                      <a:noFill/>
                    </a:lnT>
                    <a:lnB>
                      <a:noFill/>
                    </a:lnB>
                  </a:tcPr>
                </a:tc>
                <a:extLst>
                  <a:ext uri="{0D108BD9-81ED-4DB2-BD59-A6C34878D82A}">
                    <a16:rowId xmlns:a16="http://schemas.microsoft.com/office/drawing/2014/main" val="10009"/>
                  </a:ext>
                </a:extLst>
              </a:tr>
              <a:tr h="454998">
                <a:tc>
                  <a:txBody>
                    <a:bodyPr/>
                    <a:lstStyle/>
                    <a:p>
                      <a:pPr fontAlgn="t"/>
                      <a:r>
                        <a:rPr lang="en-US" sz="1400" i="1"/>
                        <a:t>valois</a:t>
                      </a:r>
                      <a:r>
                        <a:rPr lang="en-US" sz="1400"/>
                        <a:t> (</a:t>
                      </a:r>
                      <a:r>
                        <a:rPr lang="en-US" sz="1400" i="1"/>
                        <a:t>val</a:t>
                      </a:r>
                      <a:r>
                        <a:rPr lang="en-US" sz="1400"/>
                        <a:t>)</a:t>
                      </a:r>
                    </a:p>
                  </a:txBody>
                  <a:tcPr marL="27093" marR="27093" marT="13547" marB="13547">
                    <a:lnL>
                      <a:noFill/>
                    </a:lnL>
                    <a:lnR>
                      <a:noFill/>
                    </a:lnR>
                    <a:lnT>
                      <a:noFill/>
                    </a:lnT>
                    <a:lnB>
                      <a:noFill/>
                    </a:lnB>
                  </a:tcPr>
                </a:tc>
                <a:tc>
                  <a:txBody>
                    <a:bodyPr/>
                    <a:lstStyle/>
                    <a:p>
                      <a:pPr algn="l" fontAlgn="t"/>
                      <a:r>
                        <a:rPr lang="en-US" sz="1400"/>
                        <a:t>No abdomen, no pole cells; cellularization defective</a:t>
                      </a:r>
                    </a:p>
                  </a:txBody>
                  <a:tcPr marL="27093" marR="27093" marT="13547" marB="13547">
                    <a:lnL>
                      <a:noFill/>
                    </a:lnL>
                    <a:lnR>
                      <a:noFill/>
                    </a:lnR>
                    <a:lnT>
                      <a:noFill/>
                    </a:lnT>
                    <a:lnB>
                      <a:noFill/>
                    </a:lnB>
                  </a:tcPr>
                </a:tc>
                <a:tc>
                  <a:txBody>
                    <a:bodyPr/>
                    <a:lstStyle/>
                    <a:p>
                      <a:pPr algn="l" fontAlgn="t"/>
                      <a:r>
                        <a:rPr lang="en-US" sz="1400"/>
                        <a:t>Stabilization of the Nanos localization complex</a:t>
                      </a:r>
                    </a:p>
                  </a:txBody>
                  <a:tcPr marL="27093" marR="27093" marT="13547" marB="13547">
                    <a:lnL>
                      <a:noFill/>
                    </a:lnL>
                    <a:lnR>
                      <a:noFill/>
                    </a:lnR>
                    <a:lnT>
                      <a:noFill/>
                    </a:lnT>
                    <a:lnB>
                      <a:noFill/>
                    </a:lnB>
                  </a:tcPr>
                </a:tc>
                <a:extLst>
                  <a:ext uri="{0D108BD9-81ED-4DB2-BD59-A6C34878D82A}">
                    <a16:rowId xmlns:a16="http://schemas.microsoft.com/office/drawing/2014/main" val="10010"/>
                  </a:ext>
                </a:extLst>
              </a:tr>
              <a:tr h="454998">
                <a:tc>
                  <a:txBody>
                    <a:bodyPr/>
                    <a:lstStyle/>
                    <a:p>
                      <a:pPr fontAlgn="t"/>
                      <a:r>
                        <a:rPr lang="en-US" sz="1400" i="1"/>
                        <a:t>pumilio</a:t>
                      </a:r>
                      <a:r>
                        <a:rPr lang="en-US" sz="1400"/>
                        <a:t> (</a:t>
                      </a:r>
                      <a:r>
                        <a:rPr lang="en-US" sz="1400" i="1"/>
                        <a:t>pum</a:t>
                      </a:r>
                      <a:r>
                        <a:rPr lang="en-US" sz="1400"/>
                        <a:t>)</a:t>
                      </a:r>
                    </a:p>
                  </a:txBody>
                  <a:tcPr marL="27093" marR="27093" marT="13547" marB="13547">
                    <a:lnL>
                      <a:noFill/>
                    </a:lnL>
                    <a:lnR>
                      <a:noFill/>
                    </a:lnR>
                    <a:lnT>
                      <a:noFill/>
                    </a:lnT>
                    <a:lnB>
                      <a:noFill/>
                    </a:lnB>
                  </a:tcPr>
                </a:tc>
                <a:tc>
                  <a:txBody>
                    <a:bodyPr/>
                    <a:lstStyle/>
                    <a:p>
                      <a:pPr fontAlgn="t"/>
                      <a:r>
                        <a:rPr lang="en-US" sz="1400"/>
                        <a:t>No abdomen</a:t>
                      </a:r>
                    </a:p>
                  </a:txBody>
                  <a:tcPr marL="27093" marR="27093" marT="13547" marB="13547">
                    <a:lnL>
                      <a:noFill/>
                    </a:lnL>
                    <a:lnR>
                      <a:noFill/>
                    </a:lnR>
                    <a:lnT>
                      <a:noFill/>
                    </a:lnT>
                    <a:lnB>
                      <a:noFill/>
                    </a:lnB>
                  </a:tcPr>
                </a:tc>
                <a:tc>
                  <a:txBody>
                    <a:bodyPr/>
                    <a:lstStyle/>
                    <a:p>
                      <a:pPr algn="l" fontAlgn="t"/>
                      <a:r>
                        <a:rPr lang="en-US" sz="1400"/>
                        <a:t>Helps Nanos protein bind hunchback message</a:t>
                      </a:r>
                    </a:p>
                  </a:txBody>
                  <a:tcPr marL="27093" marR="27093" marT="13547" marB="13547">
                    <a:lnL>
                      <a:noFill/>
                    </a:lnL>
                    <a:lnR>
                      <a:noFill/>
                    </a:lnR>
                    <a:lnT>
                      <a:noFill/>
                    </a:lnT>
                    <a:lnB>
                      <a:noFill/>
                    </a:lnB>
                  </a:tcPr>
                </a:tc>
                <a:extLst>
                  <a:ext uri="{0D108BD9-81ED-4DB2-BD59-A6C34878D82A}">
                    <a16:rowId xmlns:a16="http://schemas.microsoft.com/office/drawing/2014/main" val="10011"/>
                  </a:ext>
                </a:extLst>
              </a:tr>
              <a:tr h="241081">
                <a:tc>
                  <a:txBody>
                    <a:bodyPr/>
                    <a:lstStyle/>
                    <a:p>
                      <a:pPr algn="l" fontAlgn="t"/>
                      <a:r>
                        <a:rPr lang="en-US" sz="1400" i="1"/>
                        <a:t>caudal</a:t>
                      </a:r>
                      <a:r>
                        <a:rPr lang="en-US" sz="1400"/>
                        <a:t> (</a:t>
                      </a:r>
                      <a:r>
                        <a:rPr lang="en-US" sz="1400" i="1"/>
                        <a:t>cad</a:t>
                      </a:r>
                      <a:r>
                        <a:rPr lang="en-US" sz="1400"/>
                        <a:t>)</a:t>
                      </a:r>
                    </a:p>
                  </a:txBody>
                  <a:tcPr marL="27093" marR="27093" marT="13547" marB="13547">
                    <a:lnL>
                      <a:noFill/>
                    </a:lnL>
                    <a:lnR>
                      <a:noFill/>
                    </a:lnR>
                    <a:lnT>
                      <a:noFill/>
                    </a:lnT>
                    <a:lnB>
                      <a:noFill/>
                    </a:lnB>
                  </a:tcPr>
                </a:tc>
                <a:tc>
                  <a:txBody>
                    <a:bodyPr/>
                    <a:lstStyle/>
                    <a:p>
                      <a:pPr algn="l" fontAlgn="t"/>
                      <a:r>
                        <a:rPr lang="en-US" sz="1400"/>
                        <a:t>No abdomen</a:t>
                      </a:r>
                    </a:p>
                  </a:txBody>
                  <a:tcPr marL="27093" marR="27093" marT="13547" marB="13547">
                    <a:lnL>
                      <a:noFill/>
                    </a:lnL>
                    <a:lnR>
                      <a:noFill/>
                    </a:lnR>
                    <a:lnT>
                      <a:noFill/>
                    </a:lnT>
                    <a:lnB>
                      <a:noFill/>
                    </a:lnB>
                  </a:tcPr>
                </a:tc>
                <a:tc>
                  <a:txBody>
                    <a:bodyPr/>
                    <a:lstStyle/>
                    <a:p>
                      <a:pPr algn="l" fontAlgn="t"/>
                      <a:r>
                        <a:rPr lang="en-US" sz="1400"/>
                        <a:t>Activates posterior terminal genes</a:t>
                      </a:r>
                    </a:p>
                  </a:txBody>
                  <a:tcPr marL="27093" marR="27093" marT="13547" marB="13547">
                    <a:lnL>
                      <a:noFill/>
                    </a:lnL>
                    <a:lnR>
                      <a:noFill/>
                    </a:lnR>
                    <a:lnT>
                      <a:noFill/>
                    </a:lnT>
                    <a:lnB>
                      <a:noFill/>
                    </a:lnB>
                  </a:tcPr>
                </a:tc>
                <a:extLst>
                  <a:ext uri="{0D108BD9-81ED-4DB2-BD59-A6C34878D82A}">
                    <a16:rowId xmlns:a16="http://schemas.microsoft.com/office/drawing/2014/main" val="10012"/>
                  </a:ext>
                </a:extLst>
              </a:tr>
              <a:tr h="241081">
                <a:tc gridSpan="3">
                  <a:txBody>
                    <a:bodyPr/>
                    <a:lstStyle/>
                    <a:p>
                      <a:pPr algn="l" fontAlgn="t"/>
                      <a:r>
                        <a:rPr lang="en-US" sz="1400" u="sng" dirty="0">
                          <a:solidFill>
                            <a:srgbClr val="FF0000"/>
                          </a:solidFill>
                        </a:rPr>
                        <a:t>Terminal Group</a:t>
                      </a:r>
                    </a:p>
                  </a:txBody>
                  <a:tcPr marL="27093" marR="27093" marT="13547" marB="13547">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241081">
                <a:tc>
                  <a:txBody>
                    <a:bodyPr/>
                    <a:lstStyle/>
                    <a:p>
                      <a:pPr algn="l" fontAlgn="t"/>
                      <a:r>
                        <a:rPr lang="en-US" sz="1400" i="1"/>
                        <a:t>torso</a:t>
                      </a:r>
                      <a:r>
                        <a:rPr lang="en-US" sz="1400"/>
                        <a:t> (</a:t>
                      </a:r>
                      <a:r>
                        <a:rPr lang="en-US" sz="1400" i="1"/>
                        <a:t>tor</a:t>
                      </a:r>
                      <a:r>
                        <a:rPr lang="en-US" sz="1400"/>
                        <a:t>)</a:t>
                      </a:r>
                    </a:p>
                  </a:txBody>
                  <a:tcPr marL="27093" marR="27093" marT="13547" marB="13547">
                    <a:lnL>
                      <a:noFill/>
                    </a:lnL>
                    <a:lnR>
                      <a:noFill/>
                    </a:lnR>
                    <a:lnT>
                      <a:noFill/>
                    </a:lnT>
                    <a:lnB>
                      <a:noFill/>
                    </a:lnB>
                  </a:tcPr>
                </a:tc>
                <a:tc>
                  <a:txBody>
                    <a:bodyPr/>
                    <a:lstStyle/>
                    <a:p>
                      <a:pPr algn="l" fontAlgn="t"/>
                      <a:r>
                        <a:rPr lang="en-US" sz="1400"/>
                        <a:t>No termini</a:t>
                      </a:r>
                    </a:p>
                  </a:txBody>
                  <a:tcPr marL="27093" marR="27093" marT="13547" marB="13547">
                    <a:lnL>
                      <a:noFill/>
                    </a:lnL>
                    <a:lnR>
                      <a:noFill/>
                    </a:lnR>
                    <a:lnT>
                      <a:noFill/>
                    </a:lnT>
                    <a:lnB>
                      <a:noFill/>
                    </a:lnB>
                  </a:tcPr>
                </a:tc>
                <a:tc>
                  <a:txBody>
                    <a:bodyPr/>
                    <a:lstStyle/>
                    <a:p>
                      <a:pPr algn="l" fontAlgn="t"/>
                      <a:r>
                        <a:rPr lang="en-US" sz="1400"/>
                        <a:t>Possible morphogen for termini</a:t>
                      </a:r>
                    </a:p>
                  </a:txBody>
                  <a:tcPr marL="27093" marR="27093" marT="13547" marB="13547">
                    <a:lnL>
                      <a:noFill/>
                    </a:lnL>
                    <a:lnR>
                      <a:noFill/>
                    </a:lnR>
                    <a:lnT>
                      <a:noFill/>
                    </a:lnT>
                    <a:lnB>
                      <a:noFill/>
                    </a:lnB>
                  </a:tcPr>
                </a:tc>
                <a:extLst>
                  <a:ext uri="{0D108BD9-81ED-4DB2-BD59-A6C34878D82A}">
                    <a16:rowId xmlns:a16="http://schemas.microsoft.com/office/drawing/2014/main" val="10014"/>
                  </a:ext>
                </a:extLst>
              </a:tr>
              <a:tr h="241081">
                <a:tc>
                  <a:txBody>
                    <a:bodyPr/>
                    <a:lstStyle/>
                    <a:p>
                      <a:pPr algn="l" fontAlgn="t"/>
                      <a:r>
                        <a:rPr lang="en-US" sz="1400" i="1"/>
                        <a:t>trunk</a:t>
                      </a:r>
                      <a:r>
                        <a:rPr lang="en-US" sz="1400"/>
                        <a:t> (</a:t>
                      </a:r>
                      <a:r>
                        <a:rPr lang="en-US" sz="1400" i="1"/>
                        <a:t>trk</a:t>
                      </a:r>
                      <a:r>
                        <a:rPr lang="en-US" sz="1400"/>
                        <a:t>)</a:t>
                      </a:r>
                    </a:p>
                  </a:txBody>
                  <a:tcPr marL="27093" marR="27093" marT="13547" marB="13547">
                    <a:lnL>
                      <a:noFill/>
                    </a:lnL>
                    <a:lnR>
                      <a:noFill/>
                    </a:lnR>
                    <a:lnT>
                      <a:noFill/>
                    </a:lnT>
                    <a:lnB>
                      <a:noFill/>
                    </a:lnB>
                  </a:tcPr>
                </a:tc>
                <a:tc>
                  <a:txBody>
                    <a:bodyPr/>
                    <a:lstStyle/>
                    <a:p>
                      <a:pPr algn="l" fontAlgn="t"/>
                      <a:r>
                        <a:rPr lang="en-US" sz="1400"/>
                        <a:t>No termini</a:t>
                      </a:r>
                    </a:p>
                  </a:txBody>
                  <a:tcPr marL="27093" marR="27093" marT="13547" marB="13547">
                    <a:lnL>
                      <a:noFill/>
                    </a:lnL>
                    <a:lnR>
                      <a:noFill/>
                    </a:lnR>
                    <a:lnT>
                      <a:noFill/>
                    </a:lnT>
                    <a:lnB>
                      <a:noFill/>
                    </a:lnB>
                  </a:tcPr>
                </a:tc>
                <a:tc>
                  <a:txBody>
                    <a:bodyPr/>
                    <a:lstStyle/>
                    <a:p>
                      <a:pPr algn="l" fontAlgn="t"/>
                      <a:r>
                        <a:rPr lang="en-US" sz="1400"/>
                        <a:t>Transmits Torsolike signal to Torso</a:t>
                      </a:r>
                    </a:p>
                  </a:txBody>
                  <a:tcPr marL="27093" marR="27093" marT="13547" marB="13547">
                    <a:lnL>
                      <a:noFill/>
                    </a:lnL>
                    <a:lnR>
                      <a:noFill/>
                    </a:lnR>
                    <a:lnT>
                      <a:noFill/>
                    </a:lnT>
                    <a:lnB>
                      <a:noFill/>
                    </a:lnB>
                  </a:tcPr>
                </a:tc>
                <a:extLst>
                  <a:ext uri="{0D108BD9-81ED-4DB2-BD59-A6C34878D82A}">
                    <a16:rowId xmlns:a16="http://schemas.microsoft.com/office/drawing/2014/main" val="10015"/>
                  </a:ext>
                </a:extLst>
              </a:tr>
              <a:tr h="241081">
                <a:tc>
                  <a:txBody>
                    <a:bodyPr/>
                    <a:lstStyle/>
                    <a:p>
                      <a:pPr algn="l" fontAlgn="t"/>
                      <a:r>
                        <a:rPr lang="en-US" sz="1400" i="1"/>
                        <a:t>fs</a:t>
                      </a:r>
                      <a:r>
                        <a:rPr lang="en-US" sz="1400"/>
                        <a:t>(1)</a:t>
                      </a:r>
                      <a:r>
                        <a:rPr lang="en-US" sz="1400" i="1"/>
                        <a:t>Nasrat</a:t>
                      </a:r>
                      <a:r>
                        <a:rPr lang="en-US" sz="1400"/>
                        <a:t>[</a:t>
                      </a:r>
                      <a:r>
                        <a:rPr lang="en-US" sz="1400" i="1"/>
                        <a:t>fs</a:t>
                      </a:r>
                      <a:r>
                        <a:rPr lang="en-US" sz="1400"/>
                        <a:t>(1)</a:t>
                      </a:r>
                      <a:r>
                        <a:rPr lang="en-US" sz="1400" i="1"/>
                        <a:t>N</a:t>
                      </a:r>
                      <a:r>
                        <a:rPr lang="en-US" sz="1400"/>
                        <a:t>]</a:t>
                      </a:r>
                    </a:p>
                  </a:txBody>
                  <a:tcPr marL="27093" marR="27093" marT="13547" marB="13547">
                    <a:lnL>
                      <a:noFill/>
                    </a:lnL>
                    <a:lnR>
                      <a:noFill/>
                    </a:lnR>
                    <a:lnT>
                      <a:noFill/>
                    </a:lnT>
                    <a:lnB>
                      <a:noFill/>
                    </a:lnB>
                  </a:tcPr>
                </a:tc>
                <a:tc>
                  <a:txBody>
                    <a:bodyPr/>
                    <a:lstStyle/>
                    <a:p>
                      <a:pPr algn="l" fontAlgn="t"/>
                      <a:r>
                        <a:rPr lang="en-US" sz="1400"/>
                        <a:t>No termini; collapsed eggs</a:t>
                      </a:r>
                    </a:p>
                  </a:txBody>
                  <a:tcPr marL="27093" marR="27093" marT="13547" marB="13547">
                    <a:lnL>
                      <a:noFill/>
                    </a:lnL>
                    <a:lnR>
                      <a:noFill/>
                    </a:lnR>
                    <a:lnT>
                      <a:noFill/>
                    </a:lnT>
                    <a:lnB>
                      <a:noFill/>
                    </a:lnB>
                  </a:tcPr>
                </a:tc>
                <a:tc>
                  <a:txBody>
                    <a:bodyPr/>
                    <a:lstStyle/>
                    <a:p>
                      <a:pPr algn="l" fontAlgn="t"/>
                      <a:r>
                        <a:rPr lang="en-US" sz="1400"/>
                        <a:t>Transmits Torsolike signal to Torso</a:t>
                      </a:r>
                    </a:p>
                  </a:txBody>
                  <a:tcPr marL="27093" marR="27093" marT="13547" marB="13547">
                    <a:lnL>
                      <a:noFill/>
                    </a:lnL>
                    <a:lnR>
                      <a:noFill/>
                    </a:lnR>
                    <a:lnT>
                      <a:noFill/>
                    </a:lnT>
                    <a:lnB>
                      <a:noFill/>
                    </a:lnB>
                  </a:tcPr>
                </a:tc>
                <a:extLst>
                  <a:ext uri="{0D108BD9-81ED-4DB2-BD59-A6C34878D82A}">
                    <a16:rowId xmlns:a16="http://schemas.microsoft.com/office/drawing/2014/main" val="10016"/>
                  </a:ext>
                </a:extLst>
              </a:tr>
              <a:tr h="241081">
                <a:tc>
                  <a:txBody>
                    <a:bodyPr/>
                    <a:lstStyle/>
                    <a:p>
                      <a:pPr algn="l" fontAlgn="t"/>
                      <a:r>
                        <a:rPr lang="en-US" sz="1400" i="1"/>
                        <a:t>fs</a:t>
                      </a:r>
                      <a:r>
                        <a:rPr lang="en-US" sz="1400"/>
                        <a:t>(1)</a:t>
                      </a:r>
                      <a:r>
                        <a:rPr lang="en-US" sz="1400" i="1"/>
                        <a:t>polehole</a:t>
                      </a:r>
                      <a:r>
                        <a:rPr lang="en-US" sz="1400"/>
                        <a:t>[</a:t>
                      </a:r>
                      <a:r>
                        <a:rPr lang="en-US" sz="1400" i="1"/>
                        <a:t>fs</a:t>
                      </a:r>
                      <a:r>
                        <a:rPr lang="en-US" sz="1400"/>
                        <a:t>(1)</a:t>
                      </a:r>
                      <a:r>
                        <a:rPr lang="en-US" sz="1400" i="1"/>
                        <a:t>ph</a:t>
                      </a:r>
                      <a:r>
                        <a:rPr lang="en-US" sz="1400"/>
                        <a:t>]</a:t>
                      </a:r>
                    </a:p>
                  </a:txBody>
                  <a:tcPr marL="27093" marR="27093" marT="13547" marB="13547">
                    <a:lnL>
                      <a:noFill/>
                    </a:lnL>
                    <a:lnR>
                      <a:noFill/>
                    </a:lnR>
                    <a:lnT>
                      <a:noFill/>
                    </a:lnT>
                    <a:lnB>
                      <a:noFill/>
                    </a:lnB>
                  </a:tcPr>
                </a:tc>
                <a:tc>
                  <a:txBody>
                    <a:bodyPr/>
                    <a:lstStyle/>
                    <a:p>
                      <a:pPr algn="l" fontAlgn="t"/>
                      <a:r>
                        <a:rPr lang="en-US" sz="1400"/>
                        <a:t>No termini; collapsed eggs</a:t>
                      </a:r>
                    </a:p>
                  </a:txBody>
                  <a:tcPr marL="27093" marR="27093" marT="13547" marB="13547">
                    <a:lnL>
                      <a:noFill/>
                    </a:lnL>
                    <a:lnR>
                      <a:noFill/>
                    </a:lnR>
                    <a:lnT>
                      <a:noFill/>
                    </a:lnT>
                    <a:lnB>
                      <a:noFill/>
                    </a:lnB>
                  </a:tcPr>
                </a:tc>
                <a:tc>
                  <a:txBody>
                    <a:bodyPr/>
                    <a:lstStyle/>
                    <a:p>
                      <a:pPr algn="l" fontAlgn="t"/>
                      <a:r>
                        <a:rPr lang="en-US" sz="1400" dirty="0"/>
                        <a:t>Transmits </a:t>
                      </a:r>
                      <a:r>
                        <a:rPr lang="en-US" sz="1400" i="1" dirty="0" err="1"/>
                        <a:t>Torsolike</a:t>
                      </a:r>
                      <a:r>
                        <a:rPr lang="en-US" sz="1400" dirty="0"/>
                        <a:t> signal to </a:t>
                      </a:r>
                      <a:r>
                        <a:rPr lang="en-US" sz="1400" i="1" dirty="0"/>
                        <a:t>Torso</a:t>
                      </a:r>
                      <a:endParaRPr lang="en-US" sz="1400" dirty="0"/>
                    </a:p>
                  </a:txBody>
                  <a:tcPr marL="27093" marR="27093" marT="13547" marB="13547">
                    <a:lnL>
                      <a:noFill/>
                    </a:lnL>
                    <a:lnR>
                      <a:noFill/>
                    </a:lnR>
                    <a:lnT>
                      <a:noFill/>
                    </a:lnT>
                    <a:lnB>
                      <a:noFill/>
                    </a:lnB>
                  </a:tcPr>
                </a:tc>
                <a:extLst>
                  <a:ext uri="{0D108BD9-81ED-4DB2-BD59-A6C34878D82A}">
                    <a16:rowId xmlns:a16="http://schemas.microsoft.com/office/drawing/2014/main" val="10017"/>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C00000"/>
                </a:solidFill>
              </a:rPr>
              <a:t>A model of A/P axis pattern formation by the maternal genes.</a:t>
            </a:r>
            <a:endParaRPr lang="en-US" sz="2400" dirty="0">
              <a:solidFill>
                <a:srgbClr val="C00000"/>
              </a:solidFill>
            </a:endParaRPr>
          </a:p>
        </p:txBody>
      </p:sp>
      <p:pic>
        <p:nvPicPr>
          <p:cNvPr id="31748" name="Picture 4" descr="Figure 9.11. A model of anterior-posterior pattern generation by the Drosophila maternal effect genes."/>
          <p:cNvPicPr>
            <a:picLocks noChangeAspect="1" noChangeArrowheads="1"/>
          </p:cNvPicPr>
          <p:nvPr/>
        </p:nvPicPr>
        <p:blipFill>
          <a:blip r:embed="rId2"/>
          <a:srcRect/>
          <a:stretch>
            <a:fillRect/>
          </a:stretch>
        </p:blipFill>
        <p:spPr bwMode="auto">
          <a:xfrm>
            <a:off x="1143000" y="1828800"/>
            <a:ext cx="6705600" cy="480121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82612" y="1497012"/>
            <a:ext cx="67056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334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6172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39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t>Morphogenesis</a:t>
            </a:r>
            <a:endParaRPr lang="en-IN" sz="3600" dirty="0"/>
          </a:p>
        </p:txBody>
      </p:sp>
      <p:sp>
        <p:nvSpPr>
          <p:cNvPr id="3" name="Content Placeholder 2"/>
          <p:cNvSpPr>
            <a:spLocks noGrp="1"/>
          </p:cNvSpPr>
          <p:nvPr>
            <p:ph idx="1"/>
          </p:nvPr>
        </p:nvSpPr>
        <p:spPr/>
        <p:txBody>
          <a:bodyPr>
            <a:normAutofit/>
          </a:bodyPr>
          <a:lstStyle/>
          <a:p>
            <a:pPr>
              <a:buNone/>
            </a:pPr>
            <a:r>
              <a:rPr lang="en-IN" sz="2400" dirty="0" smtClean="0"/>
              <a:t>Three broad interrelated processes are involved in building an embryo. </a:t>
            </a:r>
          </a:p>
          <a:p>
            <a:pPr>
              <a:buNone/>
            </a:pPr>
            <a:r>
              <a:rPr lang="en-IN" sz="2400" dirty="0" smtClean="0"/>
              <a:t>	1. Cell division</a:t>
            </a:r>
          </a:p>
          <a:p>
            <a:pPr>
              <a:buNone/>
            </a:pPr>
            <a:r>
              <a:rPr lang="en-IN" sz="2400" dirty="0" smtClean="0"/>
              <a:t>	2. Cell differentiation. </a:t>
            </a:r>
          </a:p>
          <a:p>
            <a:pPr>
              <a:buNone/>
            </a:pPr>
            <a:r>
              <a:rPr lang="en-IN" sz="2400" dirty="0" smtClean="0"/>
              <a:t>	3. Morphogenesis. </a:t>
            </a:r>
          </a:p>
          <a:p>
            <a:pPr>
              <a:buNone/>
            </a:pPr>
            <a:endParaRPr lang="en-IN"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t>Morphogenesis</a:t>
            </a:r>
            <a:endParaRPr lang="en-IN" sz="3600" dirty="0"/>
          </a:p>
        </p:txBody>
      </p:sp>
      <p:sp>
        <p:nvSpPr>
          <p:cNvPr id="3" name="Content Placeholder 2"/>
          <p:cNvSpPr>
            <a:spLocks noGrp="1"/>
          </p:cNvSpPr>
          <p:nvPr>
            <p:ph idx="1"/>
          </p:nvPr>
        </p:nvSpPr>
        <p:spPr/>
        <p:txBody>
          <a:bodyPr>
            <a:normAutofit fontScale="92500" lnSpcReduction="10000"/>
          </a:bodyPr>
          <a:lstStyle/>
          <a:p>
            <a:pPr>
              <a:buNone/>
            </a:pPr>
            <a:r>
              <a:rPr lang="en-IN" sz="2400" b="1" dirty="0" smtClean="0"/>
              <a:t>Five </a:t>
            </a:r>
            <a:r>
              <a:rPr lang="en-IN" sz="2400" b="1" dirty="0"/>
              <a:t>major </a:t>
            </a:r>
            <a:r>
              <a:rPr lang="en-IN" sz="2400" b="1" dirty="0" smtClean="0"/>
              <a:t>questions:</a:t>
            </a:r>
          </a:p>
          <a:p>
            <a:pPr>
              <a:buNone/>
            </a:pPr>
            <a:r>
              <a:rPr lang="en-IN" sz="2400" dirty="0" smtClean="0"/>
              <a:t> </a:t>
            </a:r>
          </a:p>
          <a:p>
            <a:pPr marL="800100" lvl="1" indent="-342900" eaLnBrk="0" fontAlgn="base" hangingPunct="0">
              <a:lnSpc>
                <a:spcPct val="150000"/>
              </a:lnSpc>
              <a:spcBef>
                <a:spcPct val="0"/>
              </a:spcBef>
              <a:spcAft>
                <a:spcPct val="0"/>
              </a:spcAft>
              <a:buFont typeface="+mj-lt"/>
              <a:buAutoNum type="arabicPeriod"/>
            </a:pPr>
            <a:r>
              <a:rPr lang="en-US" altLang="en-US" sz="2400" dirty="0"/>
              <a:t>How are tissues formed from populations of cells</a:t>
            </a:r>
            <a:r>
              <a:rPr lang="en-US" altLang="en-US" sz="2400" dirty="0" smtClean="0"/>
              <a:t>?</a:t>
            </a:r>
            <a:endParaRPr lang="en-US" altLang="en-US" sz="2400" dirty="0" smtClean="0"/>
          </a:p>
          <a:p>
            <a:pPr marL="800100" lvl="1" indent="-342900" eaLnBrk="0" fontAlgn="base" hangingPunct="0">
              <a:lnSpc>
                <a:spcPct val="150000"/>
              </a:lnSpc>
              <a:spcBef>
                <a:spcPct val="0"/>
              </a:spcBef>
              <a:spcAft>
                <a:spcPct val="0"/>
              </a:spcAft>
              <a:buFont typeface="+mj-lt"/>
              <a:buAutoNum type="arabicPeriod"/>
            </a:pPr>
            <a:r>
              <a:rPr lang="en-IN" sz="2400" dirty="0"/>
              <a:t>How are organs constructed from tissues? </a:t>
            </a:r>
            <a:endParaRPr lang="en-US" altLang="en-US" sz="2400" dirty="0"/>
          </a:p>
          <a:p>
            <a:pPr marL="800100" lvl="1" indent="-342900" eaLnBrk="0" fontAlgn="base" hangingPunct="0">
              <a:lnSpc>
                <a:spcPct val="120000"/>
              </a:lnSpc>
              <a:spcBef>
                <a:spcPct val="0"/>
              </a:spcBef>
              <a:spcAft>
                <a:spcPct val="0"/>
              </a:spcAft>
              <a:buFont typeface="+mj-lt"/>
              <a:buAutoNum type="arabicPeriod"/>
            </a:pPr>
            <a:r>
              <a:rPr lang="en-IN" sz="2400" dirty="0"/>
              <a:t>How do organs form in particular locations, and how do migrating cells reach their destinations</a:t>
            </a:r>
            <a:r>
              <a:rPr lang="en-IN" sz="2400" dirty="0" smtClean="0"/>
              <a:t>?</a:t>
            </a:r>
          </a:p>
          <a:p>
            <a:pPr marL="800100" lvl="1" indent="-342900" eaLnBrk="0" fontAlgn="base" hangingPunct="0">
              <a:lnSpc>
                <a:spcPct val="120000"/>
              </a:lnSpc>
              <a:spcBef>
                <a:spcPct val="0"/>
              </a:spcBef>
              <a:spcAft>
                <a:spcPct val="0"/>
              </a:spcAft>
              <a:buFont typeface="+mj-lt"/>
              <a:buAutoNum type="arabicPeriod"/>
            </a:pPr>
            <a:r>
              <a:rPr lang="en-IN" sz="2400" dirty="0"/>
              <a:t>How do organs and their cells grow, and how is their growth coordinated throughout development</a:t>
            </a:r>
            <a:r>
              <a:rPr lang="en-IN" sz="2400" dirty="0" smtClean="0"/>
              <a:t>?</a:t>
            </a:r>
          </a:p>
          <a:p>
            <a:pPr marL="800100" lvl="1" indent="-342900" eaLnBrk="0" fontAlgn="base" hangingPunct="0">
              <a:lnSpc>
                <a:spcPct val="150000"/>
              </a:lnSpc>
              <a:spcBef>
                <a:spcPct val="0"/>
              </a:spcBef>
              <a:spcAft>
                <a:spcPct val="0"/>
              </a:spcAft>
              <a:buFont typeface="+mj-lt"/>
              <a:buAutoNum type="arabicPeriod"/>
            </a:pPr>
            <a:r>
              <a:rPr lang="en-IN" sz="2400" dirty="0"/>
              <a:t>How do organs achieve polarity? </a:t>
            </a:r>
            <a:endParaRPr lang="en-US" altLang="en-US" sz="2400" dirty="0" smtClean="0"/>
          </a:p>
          <a:p>
            <a:pPr marL="800100" lvl="1" indent="-342900" eaLnBrk="0" fontAlgn="base" hangingPunct="0">
              <a:spcBef>
                <a:spcPct val="0"/>
              </a:spcBef>
              <a:spcAft>
                <a:spcPct val="0"/>
              </a:spcAft>
              <a:buFont typeface="+mj-lt"/>
              <a:buAutoNum type="arabicPeriod"/>
            </a:pPr>
            <a:endParaRPr lang="en-US" altLang="en-US" sz="2400" dirty="0"/>
          </a:p>
          <a:p>
            <a:pPr>
              <a:buNone/>
            </a:pPr>
            <a:r>
              <a:rPr lang="en-IN" sz="2400" dirty="0" smtClean="0"/>
              <a:t>		</a:t>
            </a:r>
            <a:endParaRPr lang="en-IN" sz="2400" dirty="0"/>
          </a:p>
        </p:txBody>
      </p:sp>
    </p:spTree>
    <p:extLst>
      <p:ext uri="{BB962C8B-B14F-4D97-AF65-F5344CB8AC3E}">
        <p14:creationId xmlns:p14="http://schemas.microsoft.com/office/powerpoint/2010/main" val="340705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t>Morphogenesis</a:t>
            </a:r>
            <a:endParaRPr lang="en-IN" sz="3600" dirty="0"/>
          </a:p>
        </p:txBody>
      </p:sp>
      <p:sp>
        <p:nvSpPr>
          <p:cNvPr id="3" name="Content Placeholder 2"/>
          <p:cNvSpPr>
            <a:spLocks noGrp="1"/>
          </p:cNvSpPr>
          <p:nvPr>
            <p:ph idx="1"/>
          </p:nvPr>
        </p:nvSpPr>
        <p:spPr/>
        <p:txBody>
          <a:bodyPr>
            <a:normAutofit/>
          </a:bodyPr>
          <a:lstStyle/>
          <a:p>
            <a:pPr marL="0" indent="0">
              <a:buNone/>
            </a:pPr>
            <a:r>
              <a:rPr lang="en-IN" sz="2400" dirty="0" smtClean="0">
                <a:solidFill>
                  <a:srgbClr val="FF0000"/>
                </a:solidFill>
              </a:rPr>
              <a:t>Questions</a:t>
            </a:r>
            <a:r>
              <a:rPr lang="en-IN" sz="2400" dirty="0" smtClean="0"/>
              <a:t>: </a:t>
            </a:r>
          </a:p>
          <a:p>
            <a:r>
              <a:rPr lang="en-IN" sz="2400" dirty="0" smtClean="0"/>
              <a:t>How cells receive information about where they are in the embryo? </a:t>
            </a:r>
          </a:p>
          <a:p>
            <a:pPr>
              <a:buNone/>
            </a:pPr>
            <a:r>
              <a:rPr lang="en-IN" sz="2400" dirty="0" smtClean="0"/>
              <a:t>			and </a:t>
            </a:r>
          </a:p>
          <a:p>
            <a:r>
              <a:rPr lang="en-IN" sz="2400" dirty="0" smtClean="0"/>
              <a:t>How such positional information can influence differentiation.</a:t>
            </a:r>
          </a:p>
          <a:p>
            <a:endParaRPr lang="en-IN" sz="2400" dirty="0" smtClean="0"/>
          </a:p>
          <a:p>
            <a:r>
              <a:rPr lang="en-IN" sz="2400" dirty="0" smtClean="0"/>
              <a:t>How the organism takes on a three dimensional shape with all the cells types in the right place to form structures and carry out functions. </a:t>
            </a:r>
            <a:endParaRPr lang="en-IN"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Morphogenesis</a:t>
            </a:r>
          </a:p>
        </p:txBody>
      </p:sp>
      <p:sp>
        <p:nvSpPr>
          <p:cNvPr id="3" name="Content Placeholder 2"/>
          <p:cNvSpPr>
            <a:spLocks noGrp="1"/>
          </p:cNvSpPr>
          <p:nvPr>
            <p:ph idx="1"/>
          </p:nvPr>
        </p:nvSpPr>
        <p:spPr/>
        <p:txBody>
          <a:bodyPr>
            <a:normAutofit lnSpcReduction="10000"/>
          </a:bodyPr>
          <a:lstStyle/>
          <a:p>
            <a:r>
              <a:rPr lang="en-IN" sz="2400" dirty="0" smtClean="0"/>
              <a:t>Refers to how the organism and its parts are shaped. </a:t>
            </a:r>
          </a:p>
          <a:p>
            <a:endParaRPr lang="en-IN" sz="2400" dirty="0" smtClean="0"/>
          </a:p>
          <a:p>
            <a:r>
              <a:rPr lang="en-US" altLang="en-US" sz="2400" dirty="0">
                <a:solidFill>
                  <a:srgbClr val="339933"/>
                </a:solidFill>
                <a:ea typeface="Times" panose="02020603050405020304" pitchFamily="18" charset="0"/>
                <a:cs typeface="Times" panose="02020603050405020304" pitchFamily="18" charset="0"/>
              </a:rPr>
              <a:t>Morphogenesis in animals involves specific changes in cell shape, position, and adhesion</a:t>
            </a:r>
            <a:endParaRPr lang="en-IN" sz="2400" dirty="0"/>
          </a:p>
          <a:p>
            <a:endParaRPr lang="en-IN" sz="2400" b="1" u="sng" dirty="0" smtClean="0"/>
          </a:p>
          <a:p>
            <a:r>
              <a:rPr lang="en-IN" sz="2400" b="1" u="sng" dirty="0" smtClean="0"/>
              <a:t>Pattern formation: </a:t>
            </a:r>
            <a:r>
              <a:rPr lang="en-IN" sz="2400" dirty="0" smtClean="0"/>
              <a:t>The development of a spatial organisation in which the </a:t>
            </a:r>
            <a:r>
              <a:rPr lang="en-IN" sz="2400" dirty="0" smtClean="0">
                <a:solidFill>
                  <a:srgbClr val="FF0000"/>
                </a:solidFill>
              </a:rPr>
              <a:t>cells, tissues and organs are all in characteristic places.</a:t>
            </a:r>
          </a:p>
          <a:p>
            <a:endParaRPr lang="en-IN" sz="2400" dirty="0" smtClean="0"/>
          </a:p>
          <a:p>
            <a:r>
              <a:rPr lang="en-IN" sz="2400" dirty="0" smtClean="0"/>
              <a:t>Morphogenesis is the outcome of correct pattern formation.</a:t>
            </a:r>
          </a:p>
          <a:p>
            <a:pPr lvl="1"/>
            <a:r>
              <a:rPr lang="en-IN" sz="2000" dirty="0" smtClean="0"/>
              <a:t>Arrangement of cells in a pattern. </a:t>
            </a:r>
            <a:endParaRPr lang="en-IN"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Morphogenesis</a:t>
            </a:r>
          </a:p>
        </p:txBody>
      </p:sp>
      <p:sp>
        <p:nvSpPr>
          <p:cNvPr id="3" name="Content Placeholder 2"/>
          <p:cNvSpPr>
            <a:spLocks noGrp="1"/>
          </p:cNvSpPr>
          <p:nvPr>
            <p:ph idx="1"/>
          </p:nvPr>
        </p:nvSpPr>
        <p:spPr/>
        <p:txBody>
          <a:bodyPr>
            <a:normAutofit/>
          </a:bodyPr>
          <a:lstStyle/>
          <a:p>
            <a:r>
              <a:rPr lang="en-IN" sz="2800" dirty="0" smtClean="0"/>
              <a:t>Two </a:t>
            </a:r>
            <a:r>
              <a:rPr lang="en-IN" sz="2800" dirty="0"/>
              <a:t>major types of cell arrangements in the embryo: </a:t>
            </a:r>
            <a:endParaRPr lang="en-IN" sz="2800" dirty="0" smtClean="0"/>
          </a:p>
          <a:p>
            <a:pPr lvl="1"/>
            <a:r>
              <a:rPr lang="en-IN" sz="2400" b="1" dirty="0" smtClean="0"/>
              <a:t>epithelial </a:t>
            </a:r>
            <a:r>
              <a:rPr lang="en-IN" sz="2400" b="1" dirty="0" smtClean="0"/>
              <a:t>cells:</a:t>
            </a:r>
            <a:r>
              <a:rPr lang="en-IN" sz="2400" dirty="0" smtClean="0"/>
              <a:t> are </a:t>
            </a:r>
            <a:r>
              <a:rPr lang="en-IN" sz="2400" dirty="0"/>
              <a:t>tightly connected to one another in sheets or </a:t>
            </a:r>
            <a:r>
              <a:rPr lang="en-IN" sz="2400" dirty="0" smtClean="0"/>
              <a:t>tubes</a:t>
            </a:r>
            <a:r>
              <a:rPr lang="en-IN" sz="2400" dirty="0"/>
              <a:t>,</a:t>
            </a:r>
            <a:endParaRPr lang="en-IN" sz="2400" dirty="0" smtClean="0"/>
          </a:p>
          <a:p>
            <a:pPr lvl="1"/>
            <a:r>
              <a:rPr lang="en-IN" sz="2400" b="1" dirty="0" smtClean="0"/>
              <a:t>mesenchymal </a:t>
            </a:r>
            <a:r>
              <a:rPr lang="en-IN" sz="2400" b="1" dirty="0" smtClean="0"/>
              <a:t>cells:</a:t>
            </a:r>
            <a:r>
              <a:rPr lang="en-IN" sz="2400" dirty="0" smtClean="0"/>
              <a:t> are </a:t>
            </a:r>
            <a:r>
              <a:rPr lang="en-IN" sz="2400" dirty="0"/>
              <a:t>unconnected to one another and </a:t>
            </a:r>
            <a:r>
              <a:rPr lang="en-IN" sz="2400" dirty="0" smtClean="0"/>
              <a:t>operate </a:t>
            </a:r>
            <a:r>
              <a:rPr lang="en-IN" sz="2400" dirty="0"/>
              <a:t>as independent units.</a:t>
            </a:r>
          </a:p>
          <a:p>
            <a:endParaRPr lang="en-IN" sz="2400" dirty="0" smtClean="0"/>
          </a:p>
        </p:txBody>
      </p:sp>
    </p:spTree>
    <p:extLst>
      <p:ext uri="{BB962C8B-B14F-4D97-AF65-F5344CB8AC3E}">
        <p14:creationId xmlns:p14="http://schemas.microsoft.com/office/powerpoint/2010/main" val="207440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Morphogenesis</a:t>
            </a:r>
          </a:p>
        </p:txBody>
      </p:sp>
      <p:sp>
        <p:nvSpPr>
          <p:cNvPr id="3" name="Content Placeholder 2"/>
          <p:cNvSpPr>
            <a:spLocks noGrp="1"/>
          </p:cNvSpPr>
          <p:nvPr>
            <p:ph idx="1"/>
          </p:nvPr>
        </p:nvSpPr>
        <p:spPr/>
        <p:txBody>
          <a:bodyPr/>
          <a:lstStyle/>
          <a:p>
            <a:r>
              <a:rPr lang="en-IN" sz="2400" dirty="0"/>
              <a:t>Morphogenesis occurs through a limited repertoire of variations in cellular processes within these two types of arrangements: </a:t>
            </a:r>
          </a:p>
          <a:p>
            <a:pPr lvl="1"/>
            <a:r>
              <a:rPr lang="en-IN" sz="2000" dirty="0"/>
              <a:t>(1) the direction and number of cell </a:t>
            </a:r>
            <a:r>
              <a:rPr lang="en-IN" sz="2000" dirty="0" smtClean="0"/>
              <a:t>divisions </a:t>
            </a:r>
            <a:endParaRPr lang="en-IN" sz="2000" dirty="0"/>
          </a:p>
          <a:p>
            <a:pPr lvl="1"/>
            <a:r>
              <a:rPr lang="en-IN" sz="2000" dirty="0"/>
              <a:t>(2) cell shape </a:t>
            </a:r>
            <a:r>
              <a:rPr lang="en-IN" sz="2000" dirty="0" smtClean="0"/>
              <a:t>changes </a:t>
            </a:r>
            <a:endParaRPr lang="en-IN" sz="2000" dirty="0"/>
          </a:p>
          <a:p>
            <a:pPr lvl="1"/>
            <a:r>
              <a:rPr lang="en-IN" sz="2000" dirty="0"/>
              <a:t>(3) cell </a:t>
            </a:r>
            <a:r>
              <a:rPr lang="en-IN" sz="2000" dirty="0" smtClean="0"/>
              <a:t>movement</a:t>
            </a:r>
            <a:endParaRPr lang="en-IN" sz="2000" dirty="0"/>
          </a:p>
          <a:p>
            <a:pPr lvl="1"/>
            <a:r>
              <a:rPr lang="en-IN" sz="2000" dirty="0"/>
              <a:t>(4) cell </a:t>
            </a:r>
            <a:r>
              <a:rPr lang="en-IN" sz="2000" dirty="0" smtClean="0"/>
              <a:t>growth</a:t>
            </a:r>
            <a:endParaRPr lang="en-IN" sz="2000" dirty="0"/>
          </a:p>
          <a:p>
            <a:pPr lvl="1"/>
            <a:r>
              <a:rPr lang="en-IN" sz="2000" dirty="0"/>
              <a:t>(5) cell </a:t>
            </a:r>
            <a:r>
              <a:rPr lang="en-IN" sz="2000" dirty="0" smtClean="0"/>
              <a:t>death, </a:t>
            </a:r>
            <a:r>
              <a:rPr lang="en-IN" sz="2000" dirty="0"/>
              <a:t>and </a:t>
            </a:r>
          </a:p>
          <a:p>
            <a:pPr lvl="1"/>
            <a:r>
              <a:rPr lang="en-IN" sz="2000" dirty="0"/>
              <a:t>(6) changes in the composition of the cell membrane or secreted products. </a:t>
            </a:r>
          </a:p>
          <a:p>
            <a:endParaRPr lang="en-IN" dirty="0"/>
          </a:p>
        </p:txBody>
      </p:sp>
    </p:spTree>
    <p:extLst>
      <p:ext uri="{BB962C8B-B14F-4D97-AF65-F5344CB8AC3E}">
        <p14:creationId xmlns:p14="http://schemas.microsoft.com/office/powerpoint/2010/main" val="166540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sz="2800" dirty="0" smtClean="0"/>
              <a:t>Positional information: information (molecular signals and cues) that indicates their relative positions within the embryo.</a:t>
            </a:r>
          </a:p>
          <a:p>
            <a:pPr lvl="1"/>
            <a:r>
              <a:rPr lang="en-IN" sz="2400" dirty="0" smtClean="0"/>
              <a:t>So positional information is the molecular signals and cues experienced by the cells according to position. </a:t>
            </a:r>
            <a:endParaRPr lang="en-IN" sz="2400" dirty="0"/>
          </a:p>
        </p:txBody>
      </p:sp>
      <p:pic>
        <p:nvPicPr>
          <p:cNvPr id="1026" name="Picture 2"/>
          <p:cNvPicPr>
            <a:picLocks noChangeAspect="1" noChangeArrowheads="1"/>
          </p:cNvPicPr>
          <p:nvPr/>
        </p:nvPicPr>
        <p:blipFill>
          <a:blip r:embed="rId2"/>
          <a:srcRect/>
          <a:stretch>
            <a:fillRect/>
          </a:stretch>
        </p:blipFill>
        <p:spPr bwMode="auto">
          <a:xfrm>
            <a:off x="1600201" y="3763315"/>
            <a:ext cx="5486400" cy="309468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1812</Words>
  <Application>Microsoft Office PowerPoint</Application>
  <PresentationFormat>On-screen Show (4:3)</PresentationFormat>
  <Paragraphs>165</Paragraphs>
  <Slides>24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vt:lpstr>
      <vt:lpstr>Office Theme</vt:lpstr>
      <vt:lpstr>Morphogenesis and organogenesis</vt:lpstr>
      <vt:lpstr>Morphogenetic determinants  Axis and pattern formation in Drosophila</vt:lpstr>
      <vt:lpstr>Morphogenesis</vt:lpstr>
      <vt:lpstr>Morphogenesis</vt:lpstr>
      <vt:lpstr>Morphogenesis</vt:lpstr>
      <vt:lpstr>Morphogenesis</vt:lpstr>
      <vt:lpstr>Morphogenesis</vt:lpstr>
      <vt:lpstr>Morphogenesis</vt:lpstr>
      <vt:lpstr>PowerPoint Presentation</vt:lpstr>
      <vt:lpstr>Morphogenesis could be organised by cells receiving information about their relative positions within the embryo according to such co-ordinates.</vt:lpstr>
      <vt:lpstr>What’s so great about the fruit fly Drosophila?</vt:lpstr>
      <vt:lpstr>PowerPoint Presentation</vt:lpstr>
      <vt:lpstr>PowerPoint Presentation</vt:lpstr>
      <vt:lpstr>Anterior-Posterior axis pattern formation in Drosophila</vt:lpstr>
      <vt:lpstr>Anterior-Posterior axis pattern formation in Drosophila</vt:lpstr>
      <vt:lpstr>Drosophila development: maternal genes </vt:lpstr>
      <vt:lpstr>PowerPoint Presentation</vt:lpstr>
      <vt:lpstr>The molecular model: protein gradients in the early embryo</vt:lpstr>
      <vt:lpstr>The molecular model: protein gradients in the early embryo</vt:lpstr>
      <vt:lpstr>The molecular model: protein gradients in the early embryo</vt:lpstr>
      <vt:lpstr>Maternal genes that affect the anterior-posterior polarity of the Drosophila embryo</vt:lpstr>
      <vt:lpstr>A model of A/P axis pattern formation by the maternal genes.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Morphogenetic determinants </dc:title>
  <dc:creator>acer</dc:creator>
  <cp:lastModifiedBy>Hewlett-Packard Company</cp:lastModifiedBy>
  <cp:revision>29</cp:revision>
  <dcterms:created xsi:type="dcterms:W3CDTF">2017-03-09T06:52:33Z</dcterms:created>
  <dcterms:modified xsi:type="dcterms:W3CDTF">2020-02-05T10:42:24Z</dcterms:modified>
</cp:coreProperties>
</file>